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6" r:id="rId4"/>
    <p:sldId id="277" r:id="rId5"/>
    <p:sldId id="276" r:id="rId6"/>
    <p:sldId id="265" r:id="rId7"/>
    <p:sldId id="280" r:id="rId8"/>
    <p:sldId id="281" r:id="rId9"/>
    <p:sldId id="262" r:id="rId10"/>
    <p:sldId id="271" r:id="rId11"/>
    <p:sldId id="273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D45"/>
    <a:srgbClr val="00AEBC"/>
    <a:srgbClr val="0099CC"/>
    <a:srgbClr val="5893A8"/>
    <a:srgbClr val="00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0" autoAdjust="0"/>
    <p:restoredTop sz="83687" autoAdjust="0"/>
  </p:normalViewPr>
  <p:slideViewPr>
    <p:cSldViewPr>
      <p:cViewPr>
        <p:scale>
          <a:sx n="75" d="100"/>
          <a:sy n="75" d="100"/>
        </p:scale>
        <p:origin x="-8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6243AC-80A4-4814-A2C5-B9E71922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8C664-72FE-49C6-B276-840BE260C22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Intro to Facing History:</a:t>
            </a:r>
            <a:r>
              <a:rPr lang="en-US" baseline="0" dirty="0" smtClean="0"/>
              <a:t> what we do, since 1970s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9358E-166D-4A06-9369-3AF049EBE7F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Coordinate: benefits</a:t>
            </a:r>
            <a:r>
              <a:rPr lang="en-US" baseline="0" dirty="0" smtClean="0"/>
              <a:t> and drawbacks of being part of a larger project</a:t>
            </a:r>
          </a:p>
          <a:p>
            <a:pPr eaLnBrk="1" hangingPunct="1"/>
            <a:r>
              <a:rPr lang="en-US" baseline="0" dirty="0" smtClean="0"/>
              <a:t>Time: everything takes longer, so many details (permissions, input and search screens, workflows)</a:t>
            </a:r>
          </a:p>
          <a:p>
            <a:pPr eaLnBrk="1" hangingPunct="1"/>
            <a:r>
              <a:rPr lang="en-US" baseline="0" dirty="0" smtClean="0"/>
              <a:t>Staffing: Now two full time people</a:t>
            </a:r>
          </a:p>
          <a:p>
            <a:pPr eaLnBrk="1" hangingPunct="1"/>
            <a:r>
              <a:rPr lang="en-US" baseline="0" dirty="0" smtClean="0"/>
              <a:t>Customization: benefit from other users, contribute new capabilities to the product</a:t>
            </a:r>
          </a:p>
          <a:p>
            <a:pPr eaLnBrk="1" hangingPunct="1"/>
            <a:r>
              <a:rPr lang="en-US" baseline="0" dirty="0" smtClean="0"/>
              <a:t>Organizational buy-in: keep people interested (naming contest, showing 35-year-old video at 6/13 staff meeting, showing home page, search, and sample use at 9/13 meeting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746E9-3A46-45CA-8D0D-96806630E8F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CF2F6-F07D-4A8F-AE74-702EC803D98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538F5-A368-491A-B327-51B2C4559D0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we use video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Record of professional development and public events, documentation of classroom use of Facin</a:t>
            </a:r>
            <a:r>
              <a:rPr lang="en-US" baseline="0" dirty="0" smtClean="0"/>
              <a:t>g History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Classroom and on website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Preserve</a:t>
            </a:r>
            <a:r>
              <a:rPr lang="en-US" baseline="0" dirty="0" smtClean="0"/>
              <a:t> our history and repurpose footage of survivors, scholars, etc.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use of</a:t>
            </a:r>
            <a:r>
              <a:rPr lang="en-US" baseline="0" dirty="0" smtClean="0"/>
              <a:t> video on website, including creating new content featuring experts and scholars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243AC-80A4-4814-A2C5-B9E7192218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8C6F5-27DC-40C2-A8FE-5597366F1D1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History</a:t>
            </a:r>
            <a:r>
              <a:rPr lang="en-US" baseline="0" dirty="0" smtClean="0"/>
              <a:t> of the project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Digitization of video in obsolete formats, videotapes, some in library catalog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Opportunity in large multi-year grant to update content and present in new formats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90C5F-76B2-4462-932F-4E324D47FE5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(example of video content reused</a:t>
            </a:r>
            <a:r>
              <a:rPr lang="en-US" baseline="0" dirty="0" smtClean="0"/>
              <a:t> for new web content)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B837-65A0-4031-AE53-AEFADBFE36F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DAM provides more opportunities than just digitizing videotape</a:t>
            </a:r>
          </a:p>
          <a:p>
            <a:pPr eaLnBrk="1" hangingPunct="1"/>
            <a:r>
              <a:rPr lang="en-US" dirty="0" smtClean="0"/>
              <a:t>Internal team brought together</a:t>
            </a:r>
            <a:r>
              <a:rPr lang="en-US" baseline="0" dirty="0" smtClean="0"/>
              <a:t> representatives across organization (video, IT, publications, web team)</a:t>
            </a:r>
          </a:p>
          <a:p>
            <a:pPr eaLnBrk="1" hangingPunct="1"/>
            <a:r>
              <a:rPr lang="en-US" baseline="0" dirty="0" smtClean="0"/>
              <a:t>Hired </a:t>
            </a:r>
            <a:r>
              <a:rPr lang="en-US" baseline="0" dirty="0" err="1" smtClean="0"/>
              <a:t>AudioVisual</a:t>
            </a:r>
            <a:r>
              <a:rPr lang="en-US" baseline="0" dirty="0" smtClean="0"/>
              <a:t> Preservation Solutions to bring in expertise and perspective we did not have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Digitization vendor selection and technical support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Discovery, use cases, RFP, vendor demos, selection, ongoing support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Taxonomy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B8B0C-E26B-437D-BDA7-76DB56FC6E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Where we are now: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2000 videotapes in all formats inventoried, </a:t>
            </a:r>
            <a:r>
              <a:rPr lang="en-US" dirty="0" err="1" smtClean="0"/>
              <a:t>barcoded</a:t>
            </a:r>
            <a:r>
              <a:rPr lang="en-US" dirty="0" smtClean="0"/>
              <a:t>, digitized, on in-house</a:t>
            </a:r>
            <a:r>
              <a:rPr lang="en-US" baseline="0" dirty="0" smtClean="0"/>
              <a:t> server and backed up to LTO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Taxonomy in place for DAM and website; all metadata previously in library catalog…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91312-2306-4AD8-875E-C5B6F2C1188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…now mapped</a:t>
            </a:r>
            <a:r>
              <a:rPr lang="en-US" baseline="0" dirty="0" smtClean="0"/>
              <a:t> to metadata in Cortex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½ our digitized video organized and uploaded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Photos moved from </a:t>
            </a:r>
            <a:r>
              <a:rPr lang="en-US" baseline="0" dirty="0" err="1" smtClean="0"/>
              <a:t>Flickr</a:t>
            </a:r>
            <a:endParaRPr lang="en-US" baseline="0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52823-0B76-41B3-92EC-F21ECEE0F4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prototype, still configuring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Using DAM for video migration project (DAM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Brightcove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Drupal</a:t>
            </a:r>
            <a:r>
              <a:rPr lang="en-US" baseline="0" dirty="0" smtClean="0"/>
              <a:t> 7 for new website)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Developing new organizational procedures and training plans as capabilities roll out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68AD-EEBF-451F-9494-5D1D0C1D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5E2A-C56C-4151-843A-C02A99673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E12E-30EE-4F3F-8734-AF5847AAB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7EC3-ACBB-429F-B13A-C137CE9A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E34E-C40B-49D0-AE1A-E0566888C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33C7-855F-4309-AA3E-16069BEFE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4356B-4AFE-4157-AF72-BABD4FE3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DEDD-D20E-439D-A419-29263DD19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431E-18BB-4B96-928D-7E9005B06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9563-1F3D-44A0-A627-EAF84068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E8FB-DA6C-42DE-A06B-8E186B3A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B83E88-2ECF-474B-8FAF-8281BF3B8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AEBC"/>
                </a:solidFill>
                <a:latin typeface="Open Sans Semibold"/>
              </a:rPr>
              <a:t>From Zero to DAM!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800600"/>
            <a:ext cx="5029200" cy="1295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en-US" sz="2000" smtClean="0"/>
          </a:p>
          <a:p>
            <a:pPr algn="r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5A4D45"/>
                </a:solidFill>
                <a:latin typeface="Open Sans Semibold"/>
              </a:rPr>
              <a:t>Eva Radding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5A4D45"/>
                </a:solidFill>
                <a:latin typeface="Open Sans Semibold"/>
              </a:rPr>
              <a:t>Association of Moving Image Archivists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5A4D45"/>
                </a:solidFill>
                <a:latin typeface="Open Sans Semibold"/>
              </a:rPr>
              <a:t>November 8, 2013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pic>
        <p:nvPicPr>
          <p:cNvPr id="2052" name="Picture 4" descr="FHAO_CMYK_3&quot;_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4114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 txBox="1">
            <a:spLocks noChangeArrowheads="1"/>
          </p:cNvSpPr>
          <p:nvPr/>
        </p:nvSpPr>
        <p:spPr bwMode="auto">
          <a:xfrm>
            <a:off x="0" y="1263650"/>
            <a:ext cx="91487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9938" defTabSz="401638">
              <a:lnSpc>
                <a:spcPts val="875"/>
              </a:lnSpc>
            </a:pPr>
            <a:endParaRPr lang="en-US" sz="900">
              <a:latin typeface="Calibri" pitchFamily="34" charset="0"/>
            </a:endParaRPr>
          </a:p>
          <a:p>
            <a:pPr marL="769938" defTabSz="401638">
              <a:lnSpc>
                <a:spcPts val="963"/>
              </a:lnSpc>
              <a:spcBef>
                <a:spcPts val="50"/>
              </a:spcBef>
            </a:pPr>
            <a:endParaRPr lang="en-US" sz="1000">
              <a:latin typeface="Calibri" pitchFamily="34" charset="0"/>
            </a:endParaRP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  <a:ea typeface="Open Sans"/>
                <a:cs typeface="Open Sans"/>
              </a:rPr>
              <a:t>Coordinate with organizational priorities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  <a:ea typeface="Open Sans"/>
                <a:cs typeface="Open Sans"/>
              </a:rPr>
              <a:t>Expect to invest a lot of time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</a:rPr>
              <a:t>Plan for increased staffing</a:t>
            </a:r>
            <a:endParaRPr lang="en-US" sz="2400">
              <a:solidFill>
                <a:srgbClr val="5A4D45"/>
              </a:solidFill>
              <a:latin typeface="Open Sans Semibold"/>
            </a:endParaRP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  <a:ea typeface="Open Sans"/>
                <a:cs typeface="Open Sans"/>
              </a:rPr>
              <a:t>An existing solution needs customization 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</a:rPr>
              <a:t>Establish priorities</a:t>
            </a:r>
            <a:r>
              <a:rPr lang="en-US" sz="2400">
                <a:latin typeface="Open Sans Semibold"/>
              </a:rPr>
              <a:t> 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  <a:ea typeface="Open Sans"/>
                <a:cs typeface="Open Sans"/>
              </a:rPr>
              <a:t>Work with what you have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 Semibold"/>
                <a:ea typeface="Open Sans"/>
                <a:cs typeface="Open Sans"/>
              </a:rPr>
              <a:t>Cultivate organizational buy-in and communication</a:t>
            </a:r>
            <a:endParaRPr lang="en-US" sz="2400">
              <a:solidFill>
                <a:srgbClr val="5A4D45"/>
              </a:solidFill>
              <a:latin typeface="Open Sans Semibold"/>
            </a:endParaRPr>
          </a:p>
        </p:txBody>
      </p:sp>
      <p:sp>
        <p:nvSpPr>
          <p:cNvPr id="11267" name="object 5"/>
          <p:cNvSpPr txBox="1">
            <a:spLocks noChangeArrowheads="1"/>
          </p:cNvSpPr>
          <p:nvPr/>
        </p:nvSpPr>
        <p:spPr bwMode="auto">
          <a:xfrm>
            <a:off x="773113" y="546100"/>
            <a:ext cx="6689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401638"/>
            <a:r>
              <a:rPr lang="en-US" sz="4400" b="1">
                <a:solidFill>
                  <a:srgbClr val="00AEBC"/>
                </a:solidFill>
                <a:latin typeface="Open Sans Semibold"/>
                <a:ea typeface="Open Sans Semibold"/>
                <a:cs typeface="Open Sans Semibold"/>
              </a:rPr>
              <a:t>Lessons learned</a:t>
            </a:r>
          </a:p>
        </p:txBody>
      </p:sp>
      <p:pic>
        <p:nvPicPr>
          <p:cNvPr id="11268" name="Picture 4" descr="new-logo-no-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 txBox="1">
            <a:spLocks noChangeArrowheads="1"/>
          </p:cNvSpPr>
          <p:nvPr/>
        </p:nvSpPr>
        <p:spPr bwMode="auto">
          <a:xfrm>
            <a:off x="0" y="1263650"/>
            <a:ext cx="91487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9938" defTabSz="401638">
              <a:lnSpc>
                <a:spcPts val="875"/>
              </a:lnSpc>
            </a:pPr>
            <a:endParaRPr lang="en-US" sz="900">
              <a:latin typeface="Calibri" pitchFamily="34" charset="0"/>
            </a:endParaRPr>
          </a:p>
          <a:p>
            <a:pPr marL="769938" defTabSz="401638">
              <a:lnSpc>
                <a:spcPts val="963"/>
              </a:lnSpc>
              <a:spcBef>
                <a:spcPts val="50"/>
              </a:spcBef>
            </a:pPr>
            <a:endParaRPr lang="en-US" sz="1000">
              <a:latin typeface="Calibri" pitchFamily="34" charset="0"/>
            </a:endParaRP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Attack the backlog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Roll out to entire staff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Configure more use cases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Expand to other materials</a:t>
            </a:r>
          </a:p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Support staff to use the Trove as a vital resource</a:t>
            </a:r>
            <a:endParaRPr lang="en-US" sz="2400">
              <a:solidFill>
                <a:srgbClr val="5A4D45"/>
              </a:solidFill>
              <a:latin typeface="Calibri" pitchFamily="34" charset="0"/>
            </a:endParaRPr>
          </a:p>
          <a:p>
            <a:pPr marL="769938" defTabSz="401638">
              <a:lnSpc>
                <a:spcPts val="875"/>
              </a:lnSpc>
              <a:spcBef>
                <a:spcPts val="88"/>
              </a:spcBef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12291" name="object 5"/>
          <p:cNvSpPr txBox="1">
            <a:spLocks noChangeArrowheads="1"/>
          </p:cNvSpPr>
          <p:nvPr/>
        </p:nvSpPr>
        <p:spPr bwMode="auto">
          <a:xfrm>
            <a:off x="762000" y="533400"/>
            <a:ext cx="6689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401638"/>
            <a:r>
              <a:rPr lang="en-US" sz="4400" b="1">
                <a:solidFill>
                  <a:srgbClr val="00AEBC"/>
                </a:solidFill>
                <a:latin typeface="Open Sans Semibold"/>
                <a:ea typeface="Open Sans Semibold"/>
                <a:cs typeface="Open Sans Semibold"/>
              </a:rPr>
              <a:t>What’s next?</a:t>
            </a:r>
          </a:p>
        </p:txBody>
      </p:sp>
      <p:pic>
        <p:nvPicPr>
          <p:cNvPr id="12292" name="Picture 4" descr="new-logo-no-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419600"/>
            <a:ext cx="6400800" cy="16002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en-US" sz="2400" smtClean="0"/>
          </a:p>
          <a:p>
            <a:pPr algn="r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5A4D45"/>
                </a:solidFill>
                <a:latin typeface="Open Sans Semibold"/>
              </a:rPr>
              <a:t>Eva Radding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5A4D45"/>
                </a:solidFill>
                <a:latin typeface="Open Sans Semibold"/>
              </a:rPr>
              <a:t>eva_radding@facing.org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5A4D45"/>
                </a:solidFill>
                <a:latin typeface="Open Sans Semibold"/>
              </a:rPr>
              <a:t>617-735-1680</a:t>
            </a:r>
          </a:p>
          <a:p>
            <a:pPr eaLnBrk="1" hangingPunct="1">
              <a:lnSpc>
                <a:spcPct val="80000"/>
              </a:lnSpc>
            </a:pPr>
            <a:endParaRPr lang="en-US" sz="3600" smtClean="0"/>
          </a:p>
        </p:txBody>
      </p:sp>
      <p:pic>
        <p:nvPicPr>
          <p:cNvPr id="13315" name="Picture 4" descr="FHAO_CMYK_3&quot;_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4114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471488"/>
            <a:ext cx="8496300" cy="638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096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 txBox="1">
            <a:spLocks noChangeArrowheads="1"/>
          </p:cNvSpPr>
          <p:nvPr/>
        </p:nvSpPr>
        <p:spPr bwMode="auto">
          <a:xfrm>
            <a:off x="0" y="1263650"/>
            <a:ext cx="91487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9938" defTabSz="401638">
              <a:lnSpc>
                <a:spcPts val="875"/>
              </a:lnSpc>
            </a:pPr>
            <a:endParaRPr lang="en-US" sz="900">
              <a:latin typeface="Calibri" pitchFamily="34" charset="0"/>
            </a:endParaRPr>
          </a:p>
          <a:p>
            <a:pPr marL="769938" defTabSz="401638">
              <a:lnSpc>
                <a:spcPts val="963"/>
              </a:lnSpc>
              <a:spcBef>
                <a:spcPts val="50"/>
              </a:spcBef>
            </a:pPr>
            <a:endParaRPr lang="en-US" sz="1000">
              <a:latin typeface="Calibri" pitchFamily="34" charset="0"/>
            </a:endParaRPr>
          </a:p>
          <a:p>
            <a:pPr marL="769938" defTabSz="401638">
              <a:lnSpc>
                <a:spcPct val="113000"/>
              </a:lnSpc>
            </a:pPr>
            <a:endParaRPr lang="en-US" sz="2400">
              <a:solidFill>
                <a:srgbClr val="5A4D45"/>
              </a:solidFill>
              <a:latin typeface="Calibri" pitchFamily="34" charset="0"/>
            </a:endParaRPr>
          </a:p>
          <a:p>
            <a:pPr marL="769938" defTabSz="401638">
              <a:lnSpc>
                <a:spcPts val="875"/>
              </a:lnSpc>
              <a:spcBef>
                <a:spcPts val="88"/>
              </a:spcBef>
            </a:pPr>
            <a:endParaRPr lang="en-US" sz="2400">
              <a:solidFill>
                <a:srgbClr val="5A4D45"/>
              </a:solidFill>
              <a:latin typeface="Calibri" pitchFamily="34" charset="0"/>
            </a:endParaRPr>
          </a:p>
        </p:txBody>
      </p:sp>
      <p:sp>
        <p:nvSpPr>
          <p:cNvPr id="5123" name="object 5"/>
          <p:cNvSpPr txBox="1">
            <a:spLocks noChangeArrowheads="1"/>
          </p:cNvSpPr>
          <p:nvPr/>
        </p:nvSpPr>
        <p:spPr bwMode="auto">
          <a:xfrm>
            <a:off x="773113" y="546100"/>
            <a:ext cx="6689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401638"/>
            <a:r>
              <a:rPr lang="en-US" sz="4000" b="1">
                <a:solidFill>
                  <a:srgbClr val="00AEBC"/>
                </a:solidFill>
                <a:latin typeface="Open Sans Semibold"/>
                <a:ea typeface="Open Sans Semibold"/>
                <a:cs typeface="Open Sans Semibold"/>
              </a:rPr>
              <a:t>Opportunity: from print...</a:t>
            </a:r>
          </a:p>
        </p:txBody>
      </p:sp>
      <p:pic>
        <p:nvPicPr>
          <p:cNvPr id="5124" name="Picture 7" descr="HHB%20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095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Stories of Ident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971800"/>
            <a:ext cx="1666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Teaching Red Scarf Gir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1666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new-logo-no-wor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86600" cy="11430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00AEBC"/>
                </a:solidFill>
                <a:latin typeface="Open Sans Semibold"/>
              </a:rPr>
              <a:t>… to multimedia</a:t>
            </a:r>
            <a:r>
              <a:rPr lang="en-US" sz="4000" smtClean="0">
                <a:solidFill>
                  <a:srgbClr val="00AEBC"/>
                </a:solidFill>
                <a:latin typeface="Open Sans Semibold"/>
              </a:rPr>
              <a:t> </a:t>
            </a:r>
            <a:r>
              <a:rPr lang="en-US" sz="4000" b="1" smtClean="0">
                <a:solidFill>
                  <a:srgbClr val="00AEBC"/>
                </a:solidFill>
                <a:latin typeface="Open Sans Semibold"/>
              </a:rPr>
              <a:t>content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41425"/>
            <a:ext cx="74676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new-logo-no-wo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 txBox="1">
            <a:spLocks noChangeArrowheads="1"/>
          </p:cNvSpPr>
          <p:nvPr/>
        </p:nvSpPr>
        <p:spPr bwMode="auto">
          <a:xfrm>
            <a:off x="0" y="1263650"/>
            <a:ext cx="91487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9938" defTabSz="401638">
              <a:lnSpc>
                <a:spcPct val="113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Digitization</a:t>
            </a:r>
          </a:p>
          <a:p>
            <a:pPr marL="769938" defTabSz="401638">
              <a:lnSpc>
                <a:spcPct val="115000"/>
              </a:lnSpc>
              <a:buFontTx/>
              <a:buChar char="•"/>
            </a:pPr>
            <a:r>
              <a:rPr lang="en-US" sz="2400">
                <a:solidFill>
                  <a:srgbClr val="5A4D45"/>
                </a:solidFill>
              </a:rPr>
              <a:t>Conversion of obsolete format and other tape-based video </a:t>
            </a:r>
          </a:p>
          <a:p>
            <a:pPr marL="769938" defTabSz="401638">
              <a:lnSpc>
                <a:spcPct val="113000"/>
              </a:lnSpc>
            </a:pPr>
            <a:endParaRPr lang="en-US" sz="2400">
              <a:solidFill>
                <a:srgbClr val="5A4D45"/>
              </a:solidFill>
              <a:latin typeface="Calibri" pitchFamily="34" charset="0"/>
            </a:endParaRPr>
          </a:p>
          <a:p>
            <a:pPr marL="769938" defTabSz="401638">
              <a:lnSpc>
                <a:spcPct val="115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Digital Asset Management System</a:t>
            </a:r>
          </a:p>
          <a:p>
            <a:pPr marL="769938" defTabSz="401638">
              <a:lnSpc>
                <a:spcPct val="115000"/>
              </a:lnSpc>
              <a:buFontTx/>
              <a:buChar char="•"/>
            </a:pPr>
            <a:r>
              <a:rPr lang="en-US" sz="2400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Video and image repository for active internal use and archiving</a:t>
            </a:r>
          </a:p>
          <a:p>
            <a:pPr marL="769938" defTabSz="401638">
              <a:lnSpc>
                <a:spcPct val="115000"/>
              </a:lnSpc>
              <a:buFontTx/>
              <a:buChar char="•"/>
            </a:pPr>
            <a:r>
              <a:rPr lang="en-US" sz="2400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Multimedia project workspace</a:t>
            </a:r>
          </a:p>
          <a:p>
            <a:pPr marL="769938" defTabSz="401638">
              <a:lnSpc>
                <a:spcPct val="115000"/>
              </a:lnSpc>
              <a:buFontTx/>
              <a:buChar char="•"/>
            </a:pPr>
            <a:r>
              <a:rPr lang="en-US" sz="2400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Publications workspace and repository</a:t>
            </a:r>
          </a:p>
          <a:p>
            <a:pPr marL="769938" defTabSz="401638">
              <a:lnSpc>
                <a:spcPct val="115000"/>
              </a:lnSpc>
              <a:buFontTx/>
              <a:buChar char="•"/>
            </a:pPr>
            <a:r>
              <a:rPr lang="en-US" sz="2400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Rights management tool</a:t>
            </a:r>
          </a:p>
          <a:p>
            <a:pPr marL="769938" defTabSz="401638">
              <a:lnSpc>
                <a:spcPct val="115000"/>
              </a:lnSpc>
            </a:pPr>
            <a:endParaRPr lang="en-US" sz="2400" b="1">
              <a:solidFill>
                <a:srgbClr val="5A4D45"/>
              </a:solidFill>
              <a:latin typeface="Open Sans"/>
              <a:ea typeface="Open Sans"/>
              <a:cs typeface="Open Sans"/>
            </a:endParaRPr>
          </a:p>
          <a:p>
            <a:pPr marL="769938" defTabSz="401638">
              <a:lnSpc>
                <a:spcPct val="115000"/>
              </a:lnSpc>
            </a:pPr>
            <a:r>
              <a:rPr lang="en-US" sz="2400" b="1">
                <a:solidFill>
                  <a:srgbClr val="5A4D45"/>
                </a:solidFill>
                <a:latin typeface="Open Sans"/>
                <a:ea typeface="Open Sans"/>
                <a:cs typeface="Open Sans"/>
              </a:rPr>
              <a:t>Taxonomy</a:t>
            </a:r>
            <a:endParaRPr lang="en-US" sz="2400">
              <a:solidFill>
                <a:srgbClr val="5A4D45"/>
              </a:solidFill>
              <a:latin typeface="Open Sans"/>
              <a:ea typeface="Open Sans"/>
              <a:cs typeface="Open Sans"/>
            </a:endParaRPr>
          </a:p>
          <a:p>
            <a:pPr marL="769938" defTabSz="401638">
              <a:lnSpc>
                <a:spcPct val="115000"/>
              </a:lnSpc>
              <a:buFontTx/>
              <a:buChar char="•"/>
            </a:pPr>
            <a:r>
              <a:rPr lang="en-US" sz="2400">
                <a:solidFill>
                  <a:srgbClr val="5A4D45"/>
                </a:solidFill>
              </a:rPr>
              <a:t>Consistent organization of content across platforms</a:t>
            </a:r>
          </a:p>
          <a:p>
            <a:pPr marL="769938" defTabSz="401638">
              <a:lnSpc>
                <a:spcPts val="875"/>
              </a:lnSpc>
            </a:pPr>
            <a:endParaRPr lang="en-US" sz="2400">
              <a:solidFill>
                <a:srgbClr val="5A4D45"/>
              </a:solidFill>
              <a:latin typeface="Calibri" pitchFamily="34" charset="0"/>
            </a:endParaRPr>
          </a:p>
          <a:p>
            <a:pPr marL="769938" defTabSz="401638">
              <a:lnSpc>
                <a:spcPts val="875"/>
              </a:lnSpc>
              <a:spcBef>
                <a:spcPts val="88"/>
              </a:spcBef>
            </a:pPr>
            <a:endParaRPr lang="en-US" sz="900">
              <a:latin typeface="Calibri" pitchFamily="34" charset="0"/>
            </a:endParaRPr>
          </a:p>
        </p:txBody>
      </p:sp>
      <p:sp>
        <p:nvSpPr>
          <p:cNvPr id="7171" name="object 5"/>
          <p:cNvSpPr txBox="1">
            <a:spLocks noChangeArrowheads="1"/>
          </p:cNvSpPr>
          <p:nvPr/>
        </p:nvSpPr>
        <p:spPr bwMode="auto">
          <a:xfrm>
            <a:off x="762000" y="533400"/>
            <a:ext cx="6689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401638"/>
            <a:r>
              <a:rPr lang="en-US" sz="4400" b="1">
                <a:solidFill>
                  <a:srgbClr val="00AEBC"/>
                </a:solidFill>
                <a:latin typeface="Open Sans Semibold"/>
                <a:ea typeface="Open Sans Semibold"/>
                <a:cs typeface="Open Sans Semibold"/>
              </a:rPr>
              <a:t>DAM Project</a:t>
            </a:r>
            <a:endParaRPr lang="en-US" sz="4400">
              <a:latin typeface="Open Sans Semibold"/>
              <a:ea typeface="Open Sans Semibold"/>
              <a:cs typeface="Open Sans Semibold"/>
            </a:endParaRPr>
          </a:p>
        </p:txBody>
      </p:sp>
      <p:pic>
        <p:nvPicPr>
          <p:cNvPr id="7172" name="Picture 5" descr="new-logo-no-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 txBox="1">
            <a:spLocks noChangeArrowheads="1"/>
          </p:cNvSpPr>
          <p:nvPr/>
        </p:nvSpPr>
        <p:spPr bwMode="auto">
          <a:xfrm>
            <a:off x="0" y="1263650"/>
            <a:ext cx="9148763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69938" defTabSz="401638">
              <a:lnSpc>
                <a:spcPts val="875"/>
              </a:lnSpc>
              <a:spcBef>
                <a:spcPts val="88"/>
              </a:spcBef>
            </a:pPr>
            <a:endParaRPr lang="en-US" sz="900">
              <a:latin typeface="Calibri" pitchFamily="34" charset="0"/>
            </a:endParaRPr>
          </a:p>
        </p:txBody>
      </p:sp>
      <p:sp>
        <p:nvSpPr>
          <p:cNvPr id="8195" name="object 5"/>
          <p:cNvSpPr txBox="1">
            <a:spLocks noChangeArrowheads="1"/>
          </p:cNvSpPr>
          <p:nvPr/>
        </p:nvSpPr>
        <p:spPr bwMode="auto">
          <a:xfrm>
            <a:off x="762000" y="533400"/>
            <a:ext cx="6689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13" defTabSz="401638"/>
            <a:r>
              <a:rPr lang="en-US" sz="4000" b="1">
                <a:solidFill>
                  <a:srgbClr val="00AEBC"/>
                </a:solidFill>
                <a:latin typeface="Open Sans Semibold"/>
                <a:ea typeface="Open Sans Semibold"/>
                <a:cs typeface="Open Sans Semibold"/>
              </a:rPr>
              <a:t>Metadata: from MARC…</a:t>
            </a:r>
            <a:endParaRPr lang="en-US" sz="4000">
              <a:latin typeface="Open Sans Semibold"/>
              <a:ea typeface="Open Sans Semibold"/>
              <a:cs typeface="Open Sans Semibold"/>
            </a:endParaRPr>
          </a:p>
        </p:txBody>
      </p:sp>
      <p:pic>
        <p:nvPicPr>
          <p:cNvPr id="8196" name="Picture 5" descr="new-logo-no-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 t="4370" r="3595"/>
          <a:stretch>
            <a:fillRect/>
          </a:stretch>
        </p:blipFill>
        <p:spPr bwMode="auto">
          <a:xfrm>
            <a:off x="4876800" y="1295400"/>
            <a:ext cx="40862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648200"/>
            <a:ext cx="42672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new-logo-no-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676400"/>
            <a:ext cx="45720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78167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219200" y="457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AEBC"/>
                </a:solidFill>
                <a:latin typeface="Open Sans Semibold"/>
              </a:rPr>
              <a:t>…to Cortex</a:t>
            </a:r>
          </a:p>
        </p:txBody>
      </p:sp>
      <p:pic>
        <p:nvPicPr>
          <p:cNvPr id="9220" name="Picture 7" descr="new-logo-no-wor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912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039225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488</Words>
  <Application>Microsoft Office PowerPoint</Application>
  <PresentationFormat>On-screen Show (4:3)</PresentationFormat>
  <Paragraphs>87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From Zero to DAM!</vt:lpstr>
      <vt:lpstr>Slide 2</vt:lpstr>
      <vt:lpstr>Slide 3</vt:lpstr>
      <vt:lpstr>Slide 4</vt:lpstr>
      <vt:lpstr>… to multimedia content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fhao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Zero to DAM!</dc:title>
  <dc:creator>EvaR</dc:creator>
  <cp:lastModifiedBy>EvaR</cp:lastModifiedBy>
  <cp:revision>36</cp:revision>
  <dcterms:created xsi:type="dcterms:W3CDTF">2013-10-29T20:20:52Z</dcterms:created>
  <dcterms:modified xsi:type="dcterms:W3CDTF">2013-11-25T16:42:19Z</dcterms:modified>
</cp:coreProperties>
</file>