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1" r:id="rId3"/>
    <p:sldId id="280" r:id="rId4"/>
    <p:sldId id="281" r:id="rId5"/>
    <p:sldId id="270" r:id="rId6"/>
    <p:sldId id="276" r:id="rId7"/>
    <p:sldId id="262" r:id="rId8"/>
    <p:sldId id="278" r:id="rId9"/>
    <p:sldId id="271" r:id="rId10"/>
    <p:sldId id="279" r:id="rId11"/>
    <p:sldId id="263" r:id="rId12"/>
    <p:sldId id="264" r:id="rId13"/>
    <p:sldId id="265" r:id="rId14"/>
    <p:sldId id="282" r:id="rId15"/>
    <p:sldId id="277" r:id="rId16"/>
    <p:sldId id="268" r:id="rId17"/>
    <p:sldId id="283" r:id="rId18"/>
    <p:sldId id="284" r:id="rId19"/>
    <p:sldId id="275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8" autoAdjust="0"/>
    <p:restoredTop sz="86340" autoAdjust="0"/>
  </p:normalViewPr>
  <p:slideViewPr>
    <p:cSldViewPr>
      <p:cViewPr>
        <p:scale>
          <a:sx n="80" d="100"/>
          <a:sy n="80" d="100"/>
        </p:scale>
        <p:origin x="-84" y="-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50797-ABF1-4071-A33C-4BA5322CEC5F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1F54C11-FEFC-4D7A-8D6D-BB3BECA797BD}">
      <dgm:prSet phldrT="[Text]"/>
      <dgm:spPr/>
      <dgm:t>
        <a:bodyPr/>
        <a:lstStyle/>
        <a:p>
          <a:r>
            <a:rPr lang="en-GB" dirty="0" err="1" smtClean="0"/>
            <a:t>Geocode</a:t>
          </a:r>
          <a:r>
            <a:rPr lang="en-GB" dirty="0" smtClean="0"/>
            <a:t> Metadata</a:t>
          </a:r>
          <a:endParaRPr lang="en-GB" dirty="0"/>
        </a:p>
      </dgm:t>
    </dgm:pt>
    <dgm:pt modelId="{D3C7DB55-31D9-48B4-88C2-DCD425209B50}" type="parTrans" cxnId="{A08F71DA-82F9-45DF-9A12-CD59A8F2E5EE}">
      <dgm:prSet/>
      <dgm:spPr/>
      <dgm:t>
        <a:bodyPr/>
        <a:lstStyle/>
        <a:p>
          <a:endParaRPr lang="en-GB"/>
        </a:p>
      </dgm:t>
    </dgm:pt>
    <dgm:pt modelId="{93864DE4-301D-4DA9-B109-7F3D58FDCB89}" type="sibTrans" cxnId="{A08F71DA-82F9-45DF-9A12-CD59A8F2E5EE}">
      <dgm:prSet/>
      <dgm:spPr/>
      <dgm:t>
        <a:bodyPr/>
        <a:lstStyle/>
        <a:p>
          <a:endParaRPr lang="en-GB"/>
        </a:p>
      </dgm:t>
    </dgm:pt>
    <dgm:pt modelId="{4DC0FC24-D63D-4DE4-BA85-E976C4B7DDEC}">
      <dgm:prSet phldrT="[Text]"/>
      <dgm:spPr/>
      <dgm:t>
        <a:bodyPr/>
        <a:lstStyle/>
        <a:p>
          <a:r>
            <a:rPr lang="en-GB" dirty="0" smtClean="0"/>
            <a:t>Display on a Map</a:t>
          </a:r>
          <a:endParaRPr lang="en-GB" dirty="0"/>
        </a:p>
      </dgm:t>
    </dgm:pt>
    <dgm:pt modelId="{DCA531EC-B1E5-4A4A-9A13-57C22B632D8E}" type="parTrans" cxnId="{4845DF1B-736D-4B18-80D4-0495072A24AC}">
      <dgm:prSet/>
      <dgm:spPr/>
      <dgm:t>
        <a:bodyPr/>
        <a:lstStyle/>
        <a:p>
          <a:endParaRPr lang="en-GB"/>
        </a:p>
      </dgm:t>
    </dgm:pt>
    <dgm:pt modelId="{3B0301C5-95AF-4F94-AB13-445D764DAD57}" type="sibTrans" cxnId="{4845DF1B-736D-4B18-80D4-0495072A24AC}">
      <dgm:prSet/>
      <dgm:spPr/>
      <dgm:t>
        <a:bodyPr/>
        <a:lstStyle/>
        <a:p>
          <a:endParaRPr lang="en-GB"/>
        </a:p>
      </dgm:t>
    </dgm:pt>
    <dgm:pt modelId="{8CC56D3D-233C-46C7-A330-666BCB8EAD71}">
      <dgm:prSet phldrT="[Text]"/>
      <dgm:spPr/>
      <dgm:t>
        <a:bodyPr/>
        <a:lstStyle/>
        <a:p>
          <a:r>
            <a:rPr lang="en-GB" dirty="0" smtClean="0"/>
            <a:t>Administration</a:t>
          </a:r>
          <a:endParaRPr lang="en-GB" dirty="0"/>
        </a:p>
      </dgm:t>
    </dgm:pt>
    <dgm:pt modelId="{867C766B-02EC-4663-8A75-A26104646072}" type="parTrans" cxnId="{644B1A0E-BEE1-4A89-B269-1135766C108A}">
      <dgm:prSet/>
      <dgm:spPr/>
      <dgm:t>
        <a:bodyPr/>
        <a:lstStyle/>
        <a:p>
          <a:endParaRPr lang="en-GB"/>
        </a:p>
      </dgm:t>
    </dgm:pt>
    <dgm:pt modelId="{F863496F-650E-4B04-8E88-4A928CCD476C}" type="sibTrans" cxnId="{644B1A0E-BEE1-4A89-B269-1135766C108A}">
      <dgm:prSet/>
      <dgm:spPr/>
      <dgm:t>
        <a:bodyPr/>
        <a:lstStyle/>
        <a:p>
          <a:endParaRPr lang="en-GB"/>
        </a:p>
      </dgm:t>
    </dgm:pt>
    <dgm:pt modelId="{E7ED95B6-660D-4EA5-9F8A-033C5C4CE60A}" type="pres">
      <dgm:prSet presAssocID="{C4250797-ABF1-4071-A33C-4BA5322CEC5F}" presName="outerComposite" presStyleCnt="0">
        <dgm:presLayoutVars>
          <dgm:chMax val="5"/>
          <dgm:dir/>
          <dgm:resizeHandles val="exact"/>
        </dgm:presLayoutVars>
      </dgm:prSet>
      <dgm:spPr/>
    </dgm:pt>
    <dgm:pt modelId="{7EE0C2A0-7681-42C9-BC1E-63C3BCF26F2F}" type="pres">
      <dgm:prSet presAssocID="{C4250797-ABF1-4071-A33C-4BA5322CEC5F}" presName="dummyMaxCanvas" presStyleCnt="0">
        <dgm:presLayoutVars/>
      </dgm:prSet>
      <dgm:spPr/>
    </dgm:pt>
    <dgm:pt modelId="{EC1353BF-9767-4BF9-8232-17F5DA7B7601}" type="pres">
      <dgm:prSet presAssocID="{C4250797-ABF1-4071-A33C-4BA5322CEC5F}" presName="ThreeNodes_1" presStyleLbl="node1" presStyleIdx="0" presStyleCnt="3">
        <dgm:presLayoutVars>
          <dgm:bulletEnabled val="1"/>
        </dgm:presLayoutVars>
      </dgm:prSet>
      <dgm:spPr/>
    </dgm:pt>
    <dgm:pt modelId="{92ADCC3A-6F65-49CD-B9F2-834918757536}" type="pres">
      <dgm:prSet presAssocID="{C4250797-ABF1-4071-A33C-4BA5322CEC5F}" presName="ThreeNodes_2" presStyleLbl="node1" presStyleIdx="1" presStyleCnt="3">
        <dgm:presLayoutVars>
          <dgm:bulletEnabled val="1"/>
        </dgm:presLayoutVars>
      </dgm:prSet>
      <dgm:spPr/>
    </dgm:pt>
    <dgm:pt modelId="{1987E966-7A96-42EA-BC2E-CB61DF352D03}" type="pres">
      <dgm:prSet presAssocID="{C4250797-ABF1-4071-A33C-4BA5322CEC5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8D8DCA-D0EF-4114-8818-D8A8744AABFA}" type="pres">
      <dgm:prSet presAssocID="{C4250797-ABF1-4071-A33C-4BA5322CEC5F}" presName="ThreeConn_1-2" presStyleLbl="fgAccFollowNode1" presStyleIdx="0" presStyleCnt="2">
        <dgm:presLayoutVars>
          <dgm:bulletEnabled val="1"/>
        </dgm:presLayoutVars>
      </dgm:prSet>
      <dgm:spPr/>
    </dgm:pt>
    <dgm:pt modelId="{535CBF43-B526-4D35-BF92-1A56BB319E0D}" type="pres">
      <dgm:prSet presAssocID="{C4250797-ABF1-4071-A33C-4BA5322CEC5F}" presName="ThreeConn_2-3" presStyleLbl="fgAccFollowNode1" presStyleIdx="1" presStyleCnt="2">
        <dgm:presLayoutVars>
          <dgm:bulletEnabled val="1"/>
        </dgm:presLayoutVars>
      </dgm:prSet>
      <dgm:spPr/>
    </dgm:pt>
    <dgm:pt modelId="{C1B1CDF4-BF8C-4840-8D7D-E8FD3DE8CE75}" type="pres">
      <dgm:prSet presAssocID="{C4250797-ABF1-4071-A33C-4BA5322CEC5F}" presName="ThreeNodes_1_text" presStyleLbl="node1" presStyleIdx="2" presStyleCnt="3">
        <dgm:presLayoutVars>
          <dgm:bulletEnabled val="1"/>
        </dgm:presLayoutVars>
      </dgm:prSet>
      <dgm:spPr/>
    </dgm:pt>
    <dgm:pt modelId="{187D74D9-BB43-47AF-8664-9E32BEB06620}" type="pres">
      <dgm:prSet presAssocID="{C4250797-ABF1-4071-A33C-4BA5322CEC5F}" presName="ThreeNodes_2_text" presStyleLbl="node1" presStyleIdx="2" presStyleCnt="3">
        <dgm:presLayoutVars>
          <dgm:bulletEnabled val="1"/>
        </dgm:presLayoutVars>
      </dgm:prSet>
      <dgm:spPr/>
    </dgm:pt>
    <dgm:pt modelId="{A2A057BE-B523-497E-BB1A-446B418ADE37}" type="pres">
      <dgm:prSet presAssocID="{C4250797-ABF1-4071-A33C-4BA5322CEC5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8F71DA-82F9-45DF-9A12-CD59A8F2E5EE}" srcId="{C4250797-ABF1-4071-A33C-4BA5322CEC5F}" destId="{F1F54C11-FEFC-4D7A-8D6D-BB3BECA797BD}" srcOrd="0" destOrd="0" parTransId="{D3C7DB55-31D9-48B4-88C2-DCD425209B50}" sibTransId="{93864DE4-301D-4DA9-B109-7F3D58FDCB89}"/>
    <dgm:cxn modelId="{E4DA2E75-80AF-4428-BBDF-2EC74E1EAF7A}" type="presOf" srcId="{8CC56D3D-233C-46C7-A330-666BCB8EAD71}" destId="{A2A057BE-B523-497E-BB1A-446B418ADE37}" srcOrd="1" destOrd="0" presId="urn:microsoft.com/office/officeart/2005/8/layout/vProcess5"/>
    <dgm:cxn modelId="{1A09C82D-56EC-4279-A462-7FA1C8592608}" type="presOf" srcId="{F1F54C11-FEFC-4D7A-8D6D-BB3BECA797BD}" destId="{EC1353BF-9767-4BF9-8232-17F5DA7B7601}" srcOrd="0" destOrd="0" presId="urn:microsoft.com/office/officeart/2005/8/layout/vProcess5"/>
    <dgm:cxn modelId="{F653D3ED-6A76-4EE9-94D9-5030BFBCF6F0}" type="presOf" srcId="{8CC56D3D-233C-46C7-A330-666BCB8EAD71}" destId="{1987E966-7A96-42EA-BC2E-CB61DF352D03}" srcOrd="0" destOrd="0" presId="urn:microsoft.com/office/officeart/2005/8/layout/vProcess5"/>
    <dgm:cxn modelId="{D8808788-76D9-4026-B27A-CEB64363B6E2}" type="presOf" srcId="{4DC0FC24-D63D-4DE4-BA85-E976C4B7DDEC}" destId="{92ADCC3A-6F65-49CD-B9F2-834918757536}" srcOrd="0" destOrd="0" presId="urn:microsoft.com/office/officeart/2005/8/layout/vProcess5"/>
    <dgm:cxn modelId="{41A07BBE-6084-4C58-BECC-624211F5B580}" type="presOf" srcId="{F1F54C11-FEFC-4D7A-8D6D-BB3BECA797BD}" destId="{C1B1CDF4-BF8C-4840-8D7D-E8FD3DE8CE75}" srcOrd="1" destOrd="0" presId="urn:microsoft.com/office/officeart/2005/8/layout/vProcess5"/>
    <dgm:cxn modelId="{A89C0B0F-1763-4BA2-BFA9-1A311ACCDE3B}" type="presOf" srcId="{3B0301C5-95AF-4F94-AB13-445D764DAD57}" destId="{535CBF43-B526-4D35-BF92-1A56BB319E0D}" srcOrd="0" destOrd="0" presId="urn:microsoft.com/office/officeart/2005/8/layout/vProcess5"/>
    <dgm:cxn modelId="{8A49E4D5-79C3-4621-BCE9-0171363354A8}" type="presOf" srcId="{93864DE4-301D-4DA9-B109-7F3D58FDCB89}" destId="{CB8D8DCA-D0EF-4114-8818-D8A8744AABFA}" srcOrd="0" destOrd="0" presId="urn:microsoft.com/office/officeart/2005/8/layout/vProcess5"/>
    <dgm:cxn modelId="{3D83E0F2-27A5-44BD-96A1-8814E67C2D82}" type="presOf" srcId="{4DC0FC24-D63D-4DE4-BA85-E976C4B7DDEC}" destId="{187D74D9-BB43-47AF-8664-9E32BEB06620}" srcOrd="1" destOrd="0" presId="urn:microsoft.com/office/officeart/2005/8/layout/vProcess5"/>
    <dgm:cxn modelId="{99BD08CF-CA49-4AA2-BC87-5EBC5B6CA6D8}" type="presOf" srcId="{C4250797-ABF1-4071-A33C-4BA5322CEC5F}" destId="{E7ED95B6-660D-4EA5-9F8A-033C5C4CE60A}" srcOrd="0" destOrd="0" presId="urn:microsoft.com/office/officeart/2005/8/layout/vProcess5"/>
    <dgm:cxn modelId="{644B1A0E-BEE1-4A89-B269-1135766C108A}" srcId="{C4250797-ABF1-4071-A33C-4BA5322CEC5F}" destId="{8CC56D3D-233C-46C7-A330-666BCB8EAD71}" srcOrd="2" destOrd="0" parTransId="{867C766B-02EC-4663-8A75-A26104646072}" sibTransId="{F863496F-650E-4B04-8E88-4A928CCD476C}"/>
    <dgm:cxn modelId="{4845DF1B-736D-4B18-80D4-0495072A24AC}" srcId="{C4250797-ABF1-4071-A33C-4BA5322CEC5F}" destId="{4DC0FC24-D63D-4DE4-BA85-E976C4B7DDEC}" srcOrd="1" destOrd="0" parTransId="{DCA531EC-B1E5-4A4A-9A13-57C22B632D8E}" sibTransId="{3B0301C5-95AF-4F94-AB13-445D764DAD57}"/>
    <dgm:cxn modelId="{2ADE7FC7-6F3B-4E53-A8DC-8047DFA6A9A3}" type="presParOf" srcId="{E7ED95B6-660D-4EA5-9F8A-033C5C4CE60A}" destId="{7EE0C2A0-7681-42C9-BC1E-63C3BCF26F2F}" srcOrd="0" destOrd="0" presId="urn:microsoft.com/office/officeart/2005/8/layout/vProcess5"/>
    <dgm:cxn modelId="{A1C8FB18-FF1C-4998-A94C-66BE2E633460}" type="presParOf" srcId="{E7ED95B6-660D-4EA5-9F8A-033C5C4CE60A}" destId="{EC1353BF-9767-4BF9-8232-17F5DA7B7601}" srcOrd="1" destOrd="0" presId="urn:microsoft.com/office/officeart/2005/8/layout/vProcess5"/>
    <dgm:cxn modelId="{3776CC8C-D55D-41CA-930B-DE28319F33DD}" type="presParOf" srcId="{E7ED95B6-660D-4EA5-9F8A-033C5C4CE60A}" destId="{92ADCC3A-6F65-49CD-B9F2-834918757536}" srcOrd="2" destOrd="0" presId="urn:microsoft.com/office/officeart/2005/8/layout/vProcess5"/>
    <dgm:cxn modelId="{8206177D-EEA2-4620-A32F-E5711B7E732A}" type="presParOf" srcId="{E7ED95B6-660D-4EA5-9F8A-033C5C4CE60A}" destId="{1987E966-7A96-42EA-BC2E-CB61DF352D03}" srcOrd="3" destOrd="0" presId="urn:microsoft.com/office/officeart/2005/8/layout/vProcess5"/>
    <dgm:cxn modelId="{4CE650F6-E00C-4A40-B249-15B406FFBEC9}" type="presParOf" srcId="{E7ED95B6-660D-4EA5-9F8A-033C5C4CE60A}" destId="{CB8D8DCA-D0EF-4114-8818-D8A8744AABFA}" srcOrd="4" destOrd="0" presId="urn:microsoft.com/office/officeart/2005/8/layout/vProcess5"/>
    <dgm:cxn modelId="{6054B9D6-6559-498F-9B5A-734E010A1C92}" type="presParOf" srcId="{E7ED95B6-660D-4EA5-9F8A-033C5C4CE60A}" destId="{535CBF43-B526-4D35-BF92-1A56BB319E0D}" srcOrd="5" destOrd="0" presId="urn:microsoft.com/office/officeart/2005/8/layout/vProcess5"/>
    <dgm:cxn modelId="{56F2D32C-4D55-4180-8C05-62A9B18EF235}" type="presParOf" srcId="{E7ED95B6-660D-4EA5-9F8A-033C5C4CE60A}" destId="{C1B1CDF4-BF8C-4840-8D7D-E8FD3DE8CE75}" srcOrd="6" destOrd="0" presId="urn:microsoft.com/office/officeart/2005/8/layout/vProcess5"/>
    <dgm:cxn modelId="{0E19DF9C-E027-4779-9284-EAEFD28BD11C}" type="presParOf" srcId="{E7ED95B6-660D-4EA5-9F8A-033C5C4CE60A}" destId="{187D74D9-BB43-47AF-8664-9E32BEB06620}" srcOrd="7" destOrd="0" presId="urn:microsoft.com/office/officeart/2005/8/layout/vProcess5"/>
    <dgm:cxn modelId="{49FC970C-22E8-4784-A416-E0CA5575B2AA}" type="presParOf" srcId="{E7ED95B6-660D-4EA5-9F8A-033C5C4CE60A}" destId="{A2A057BE-B523-497E-BB1A-446B418ADE3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EB9229-DE07-4B04-8A9D-96227A39CAAD}" type="doc">
      <dgm:prSet loTypeId="urn:microsoft.com/office/officeart/2005/8/layout/hProcess3" loCatId="process" qsTypeId="urn:microsoft.com/office/officeart/2005/8/quickstyle/simple1" qsCatId="simple" csTypeId="urn:microsoft.com/office/officeart/2005/8/colors/colorful5" csCatId="colorful" phldr="1"/>
      <dgm:spPr/>
    </dgm:pt>
    <dgm:pt modelId="{F5DFBD50-39EC-4C9C-A5F7-A9B18117BD31}">
      <dgm:prSet phldrT="[Text]"/>
      <dgm:spPr/>
      <dgm:t>
        <a:bodyPr/>
        <a:lstStyle/>
        <a:p>
          <a:r>
            <a:rPr lang="en-GB" dirty="0" smtClean="0"/>
            <a:t>Which would give text search a new role</a:t>
          </a:r>
          <a:endParaRPr lang="en-GB" dirty="0"/>
        </a:p>
      </dgm:t>
    </dgm:pt>
    <dgm:pt modelId="{4A6465E4-7FEC-419B-92FE-41B31A7218FB}" type="parTrans" cxnId="{00E4F4C9-850C-47EA-ACB0-D301C4586D9A}">
      <dgm:prSet/>
      <dgm:spPr/>
      <dgm:t>
        <a:bodyPr/>
        <a:lstStyle/>
        <a:p>
          <a:endParaRPr lang="en-GB"/>
        </a:p>
      </dgm:t>
    </dgm:pt>
    <dgm:pt modelId="{9C87949D-3DDE-4FAD-8487-7C0825F7F9DE}" type="sibTrans" cxnId="{00E4F4C9-850C-47EA-ACB0-D301C4586D9A}">
      <dgm:prSet/>
      <dgm:spPr/>
      <dgm:t>
        <a:bodyPr/>
        <a:lstStyle/>
        <a:p>
          <a:endParaRPr lang="en-GB"/>
        </a:p>
      </dgm:t>
    </dgm:pt>
    <dgm:pt modelId="{A4CDB28C-2464-485C-B8FA-8B9B910B6C27}" type="pres">
      <dgm:prSet presAssocID="{8BEB9229-DE07-4B04-8A9D-96227A39CAAD}" presName="Name0" presStyleCnt="0">
        <dgm:presLayoutVars>
          <dgm:dir/>
          <dgm:animLvl val="lvl"/>
          <dgm:resizeHandles val="exact"/>
        </dgm:presLayoutVars>
      </dgm:prSet>
      <dgm:spPr/>
    </dgm:pt>
    <dgm:pt modelId="{4B89EB73-E4C9-4E64-BBCB-4E9D0C7818E7}" type="pres">
      <dgm:prSet presAssocID="{8BEB9229-DE07-4B04-8A9D-96227A39CAAD}" presName="dummy" presStyleCnt="0"/>
      <dgm:spPr/>
    </dgm:pt>
    <dgm:pt modelId="{045D5778-0F66-405B-BD2E-A381EC7279C5}" type="pres">
      <dgm:prSet presAssocID="{8BEB9229-DE07-4B04-8A9D-96227A39CAAD}" presName="linH" presStyleCnt="0"/>
      <dgm:spPr/>
    </dgm:pt>
    <dgm:pt modelId="{C384BDF1-AD7E-44E1-B286-A1F9CC1B1ACD}" type="pres">
      <dgm:prSet presAssocID="{8BEB9229-DE07-4B04-8A9D-96227A39CAAD}" presName="padding1" presStyleCnt="0"/>
      <dgm:spPr/>
    </dgm:pt>
    <dgm:pt modelId="{37992906-0BB1-4ECE-8D69-712722B7093C}" type="pres">
      <dgm:prSet presAssocID="{F5DFBD50-39EC-4C9C-A5F7-A9B18117BD31}" presName="linV" presStyleCnt="0"/>
      <dgm:spPr/>
    </dgm:pt>
    <dgm:pt modelId="{919E8344-F161-42C3-A866-32253A716D39}" type="pres">
      <dgm:prSet presAssocID="{F5DFBD50-39EC-4C9C-A5F7-A9B18117BD31}" presName="spVertical1" presStyleCnt="0"/>
      <dgm:spPr/>
    </dgm:pt>
    <dgm:pt modelId="{62950EEF-7AC1-49BE-87D1-25226FE05EAC}" type="pres">
      <dgm:prSet presAssocID="{F5DFBD50-39EC-4C9C-A5F7-A9B18117BD31}" presName="parTx" presStyleLbl="revTx" presStyleIdx="0" presStyleCnt="1" custScaleX="109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9351D5-74A2-4FF5-A8B7-6D60E0EBFE71}" type="pres">
      <dgm:prSet presAssocID="{F5DFBD50-39EC-4C9C-A5F7-A9B18117BD31}" presName="spVertical2" presStyleCnt="0"/>
      <dgm:spPr/>
    </dgm:pt>
    <dgm:pt modelId="{4F8CF359-A2E1-4CC7-8244-9E7A71DCA3ED}" type="pres">
      <dgm:prSet presAssocID="{F5DFBD50-39EC-4C9C-A5F7-A9B18117BD31}" presName="spVertical3" presStyleCnt="0"/>
      <dgm:spPr/>
    </dgm:pt>
    <dgm:pt modelId="{EFA84A69-76CA-4019-B329-B423812DFD2C}" type="pres">
      <dgm:prSet presAssocID="{8BEB9229-DE07-4B04-8A9D-96227A39CAAD}" presName="padding2" presStyleCnt="0"/>
      <dgm:spPr/>
    </dgm:pt>
    <dgm:pt modelId="{038095B4-E30F-4D47-B4F7-5A9B0025D95F}" type="pres">
      <dgm:prSet presAssocID="{8BEB9229-DE07-4B04-8A9D-96227A39CAAD}" presName="negArrow" presStyleCnt="0"/>
      <dgm:spPr/>
    </dgm:pt>
    <dgm:pt modelId="{324358C1-35CE-42B4-A4E4-0AEC4C161D2D}" type="pres">
      <dgm:prSet presAssocID="{8BEB9229-DE07-4B04-8A9D-96227A39CAAD}" presName="backgroundArrow" presStyleLbl="node1" presStyleIdx="0" presStyleCnt="1"/>
      <dgm:spPr/>
    </dgm:pt>
  </dgm:ptLst>
  <dgm:cxnLst>
    <dgm:cxn modelId="{D6A3BA04-4BEF-4666-8844-861DFCFB3F80}" type="presOf" srcId="{8BEB9229-DE07-4B04-8A9D-96227A39CAAD}" destId="{A4CDB28C-2464-485C-B8FA-8B9B910B6C27}" srcOrd="0" destOrd="0" presId="urn:microsoft.com/office/officeart/2005/8/layout/hProcess3"/>
    <dgm:cxn modelId="{00E4F4C9-850C-47EA-ACB0-D301C4586D9A}" srcId="{8BEB9229-DE07-4B04-8A9D-96227A39CAAD}" destId="{F5DFBD50-39EC-4C9C-A5F7-A9B18117BD31}" srcOrd="0" destOrd="0" parTransId="{4A6465E4-7FEC-419B-92FE-41B31A7218FB}" sibTransId="{9C87949D-3DDE-4FAD-8487-7C0825F7F9DE}"/>
    <dgm:cxn modelId="{123CA456-59FA-4A87-AE1C-F29676CF5C6A}" type="presOf" srcId="{F5DFBD50-39EC-4C9C-A5F7-A9B18117BD31}" destId="{62950EEF-7AC1-49BE-87D1-25226FE05EAC}" srcOrd="0" destOrd="0" presId="urn:microsoft.com/office/officeart/2005/8/layout/hProcess3"/>
    <dgm:cxn modelId="{175B5B19-4DAE-4933-AC2F-8DD0E95907C9}" type="presParOf" srcId="{A4CDB28C-2464-485C-B8FA-8B9B910B6C27}" destId="{4B89EB73-E4C9-4E64-BBCB-4E9D0C7818E7}" srcOrd="0" destOrd="0" presId="urn:microsoft.com/office/officeart/2005/8/layout/hProcess3"/>
    <dgm:cxn modelId="{B1DD79AB-85FD-48B0-95B1-DC8DFD137CE9}" type="presParOf" srcId="{A4CDB28C-2464-485C-B8FA-8B9B910B6C27}" destId="{045D5778-0F66-405B-BD2E-A381EC7279C5}" srcOrd="1" destOrd="0" presId="urn:microsoft.com/office/officeart/2005/8/layout/hProcess3"/>
    <dgm:cxn modelId="{F8ABC186-9C60-49F2-81E8-37186A8EAAED}" type="presParOf" srcId="{045D5778-0F66-405B-BD2E-A381EC7279C5}" destId="{C384BDF1-AD7E-44E1-B286-A1F9CC1B1ACD}" srcOrd="0" destOrd="0" presId="urn:microsoft.com/office/officeart/2005/8/layout/hProcess3"/>
    <dgm:cxn modelId="{56D015D6-FE54-4721-B685-2090F2056CC8}" type="presParOf" srcId="{045D5778-0F66-405B-BD2E-A381EC7279C5}" destId="{37992906-0BB1-4ECE-8D69-712722B7093C}" srcOrd="1" destOrd="0" presId="urn:microsoft.com/office/officeart/2005/8/layout/hProcess3"/>
    <dgm:cxn modelId="{F13C34C3-731B-4A9A-B97D-CE6453D8A9F9}" type="presParOf" srcId="{37992906-0BB1-4ECE-8D69-712722B7093C}" destId="{919E8344-F161-42C3-A866-32253A716D39}" srcOrd="0" destOrd="0" presId="urn:microsoft.com/office/officeart/2005/8/layout/hProcess3"/>
    <dgm:cxn modelId="{23D25A0D-0D6C-435A-A7CC-3CA6B7596F3E}" type="presParOf" srcId="{37992906-0BB1-4ECE-8D69-712722B7093C}" destId="{62950EEF-7AC1-49BE-87D1-25226FE05EAC}" srcOrd="1" destOrd="0" presId="urn:microsoft.com/office/officeart/2005/8/layout/hProcess3"/>
    <dgm:cxn modelId="{93A4F272-ADD6-4FEC-8576-F6A7F7F85F24}" type="presParOf" srcId="{37992906-0BB1-4ECE-8D69-712722B7093C}" destId="{E09351D5-74A2-4FF5-A8B7-6D60E0EBFE71}" srcOrd="2" destOrd="0" presId="urn:microsoft.com/office/officeart/2005/8/layout/hProcess3"/>
    <dgm:cxn modelId="{0F0618AE-8361-47B8-8BCE-AD3767AEDF9F}" type="presParOf" srcId="{37992906-0BB1-4ECE-8D69-712722B7093C}" destId="{4F8CF359-A2E1-4CC7-8244-9E7A71DCA3ED}" srcOrd="3" destOrd="0" presId="urn:microsoft.com/office/officeart/2005/8/layout/hProcess3"/>
    <dgm:cxn modelId="{947D5A3E-0D09-4295-90D7-99D942732FDC}" type="presParOf" srcId="{045D5778-0F66-405B-BD2E-A381EC7279C5}" destId="{EFA84A69-76CA-4019-B329-B423812DFD2C}" srcOrd="2" destOrd="0" presId="urn:microsoft.com/office/officeart/2005/8/layout/hProcess3"/>
    <dgm:cxn modelId="{B651F87D-C04B-49B8-BBEA-6C614A39AB3A}" type="presParOf" srcId="{045D5778-0F66-405B-BD2E-A381EC7279C5}" destId="{038095B4-E30F-4D47-B4F7-5A9B0025D95F}" srcOrd="3" destOrd="0" presId="urn:microsoft.com/office/officeart/2005/8/layout/hProcess3"/>
    <dgm:cxn modelId="{02854B06-3676-47AC-81F8-3466201C605F}" type="presParOf" srcId="{045D5778-0F66-405B-BD2E-A381EC7279C5}" destId="{324358C1-35CE-42B4-A4E4-0AEC4C161D2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1353BF-9767-4BF9-8232-17F5DA7B7601}">
      <dsp:nvSpPr>
        <dsp:cNvPr id="0" name=""/>
        <dsp:cNvSpPr/>
      </dsp:nvSpPr>
      <dsp:spPr>
        <a:xfrm>
          <a:off x="0" y="0"/>
          <a:ext cx="5569818" cy="5722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/>
            <a:t>Geocode</a:t>
          </a:r>
          <a:r>
            <a:rPr lang="en-GB" sz="2500" kern="1200" dirty="0" smtClean="0"/>
            <a:t> Metadata</a:t>
          </a:r>
          <a:endParaRPr lang="en-GB" sz="2500" kern="1200" dirty="0"/>
        </a:p>
      </dsp:txBody>
      <dsp:txXfrm>
        <a:off x="0" y="0"/>
        <a:ext cx="4985843" cy="572244"/>
      </dsp:txXfrm>
    </dsp:sp>
    <dsp:sp modelId="{92ADCC3A-6F65-49CD-B9F2-834918757536}">
      <dsp:nvSpPr>
        <dsp:cNvPr id="0" name=""/>
        <dsp:cNvSpPr/>
      </dsp:nvSpPr>
      <dsp:spPr>
        <a:xfrm>
          <a:off x="491454" y="667618"/>
          <a:ext cx="5569818" cy="572244"/>
        </a:xfrm>
        <a:prstGeom prst="roundRect">
          <a:avLst>
            <a:gd name="adj" fmla="val 10000"/>
          </a:avLst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Display on a Map</a:t>
          </a:r>
          <a:endParaRPr lang="en-GB" sz="2500" kern="1200" dirty="0"/>
        </a:p>
      </dsp:txBody>
      <dsp:txXfrm>
        <a:off x="491454" y="667618"/>
        <a:ext cx="4706405" cy="572244"/>
      </dsp:txXfrm>
    </dsp:sp>
    <dsp:sp modelId="{1987E966-7A96-42EA-BC2E-CB61DF352D03}">
      <dsp:nvSpPr>
        <dsp:cNvPr id="0" name=""/>
        <dsp:cNvSpPr/>
      </dsp:nvSpPr>
      <dsp:spPr>
        <a:xfrm>
          <a:off x="982909" y="1335236"/>
          <a:ext cx="5569818" cy="572244"/>
        </a:xfrm>
        <a:prstGeom prst="roundRect">
          <a:avLst>
            <a:gd name="adj" fmla="val 1000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Administration</a:t>
          </a:r>
          <a:endParaRPr lang="en-GB" sz="2500" kern="1200" dirty="0"/>
        </a:p>
      </dsp:txBody>
      <dsp:txXfrm>
        <a:off x="982909" y="1335236"/>
        <a:ext cx="4706405" cy="572244"/>
      </dsp:txXfrm>
    </dsp:sp>
    <dsp:sp modelId="{CB8D8DCA-D0EF-4114-8818-D8A8744AABFA}">
      <dsp:nvSpPr>
        <dsp:cNvPr id="0" name=""/>
        <dsp:cNvSpPr/>
      </dsp:nvSpPr>
      <dsp:spPr>
        <a:xfrm>
          <a:off x="5197860" y="433951"/>
          <a:ext cx="371958" cy="371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5197860" y="433951"/>
        <a:ext cx="371958" cy="371958"/>
      </dsp:txXfrm>
    </dsp:sp>
    <dsp:sp modelId="{535CBF43-B526-4D35-BF92-1A56BB319E0D}">
      <dsp:nvSpPr>
        <dsp:cNvPr id="0" name=""/>
        <dsp:cNvSpPr/>
      </dsp:nvSpPr>
      <dsp:spPr>
        <a:xfrm>
          <a:off x="5689314" y="1097755"/>
          <a:ext cx="371958" cy="371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428006"/>
            <a:satOff val="-24171"/>
            <a:lumOff val="63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1428006"/>
              <a:satOff val="-24171"/>
              <a:lumOff val="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5689314" y="1097755"/>
        <a:ext cx="371958" cy="3719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4358C1-35CE-42B4-A4E4-0AEC4C161D2D}">
      <dsp:nvSpPr>
        <dsp:cNvPr id="0" name=""/>
        <dsp:cNvSpPr/>
      </dsp:nvSpPr>
      <dsp:spPr>
        <a:xfrm>
          <a:off x="0" y="290135"/>
          <a:ext cx="3408040" cy="1307713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50EEF-7AC1-49BE-87D1-25226FE05EAC}">
      <dsp:nvSpPr>
        <dsp:cNvPr id="0" name=""/>
        <dsp:cNvSpPr/>
      </dsp:nvSpPr>
      <dsp:spPr>
        <a:xfrm>
          <a:off x="275218" y="617063"/>
          <a:ext cx="2792017" cy="653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Which would give text search a new role</a:t>
          </a:r>
          <a:endParaRPr lang="en-GB" sz="1400" kern="1200" dirty="0"/>
        </a:p>
      </dsp:txBody>
      <dsp:txXfrm>
        <a:off x="275218" y="617063"/>
        <a:ext cx="2792017" cy="653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72C44-8DF6-4EFA-8437-3D74BE135E9F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AEC92-B79F-4A29-B290-844ABB099D2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EC92-B79F-4A29-B290-844ABB099D2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EC92-B79F-4A29-B290-844ABB099D2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EC92-B79F-4A29-B290-844ABB099D2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Neither</a:t>
            </a:r>
            <a:r>
              <a:rPr lang="en-GB" baseline="0" dirty="0" smtClean="0"/>
              <a:t> developer nor </a:t>
            </a:r>
            <a:r>
              <a:rPr lang="en-GB" baseline="0" dirty="0" err="1" smtClean="0"/>
              <a:t>geolocation</a:t>
            </a:r>
            <a:r>
              <a:rPr lang="en-GB" baseline="0" dirty="0" smtClean="0"/>
              <a:t> expert, but an archive curator</a:t>
            </a:r>
          </a:p>
          <a:p>
            <a:pPr lvl="1"/>
            <a:r>
              <a:rPr lang="en-GB" dirty="0" smtClean="0"/>
              <a:t>A unique experience of</a:t>
            </a:r>
            <a:r>
              <a:rPr lang="en-GB" baseline="0" dirty="0" smtClean="0"/>
              <a:t> what is possible</a:t>
            </a:r>
          </a:p>
          <a:p>
            <a:pPr lvl="1"/>
            <a:r>
              <a:rPr lang="en-GB" baseline="0" dirty="0" smtClean="0"/>
              <a:t>A unique non-technical perspective</a:t>
            </a:r>
          </a:p>
          <a:p>
            <a:pPr lvl="1"/>
            <a:r>
              <a:rPr lang="en-GB" baseline="0" dirty="0" smtClean="0"/>
              <a:t>A practical view on how this technology can help you</a:t>
            </a:r>
          </a:p>
          <a:p>
            <a:pPr lvl="0"/>
            <a:r>
              <a:rPr lang="en-GB" dirty="0" smtClean="0"/>
              <a:t>All</a:t>
            </a:r>
            <a:r>
              <a:rPr lang="en-GB" baseline="0" dirty="0" smtClean="0"/>
              <a:t> born of a real need</a:t>
            </a:r>
          </a:p>
          <a:p>
            <a:pPr lvl="0"/>
            <a:r>
              <a:rPr lang="en-GB" baseline="0" dirty="0" smtClean="0"/>
              <a:t>A development journey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EC92-B79F-4A29-B290-844ABB099D2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Neither</a:t>
            </a:r>
            <a:r>
              <a:rPr lang="en-GB" baseline="0" dirty="0" smtClean="0"/>
              <a:t> developer nor </a:t>
            </a:r>
            <a:r>
              <a:rPr lang="en-GB" baseline="0" dirty="0" err="1" smtClean="0"/>
              <a:t>geolocation</a:t>
            </a:r>
            <a:r>
              <a:rPr lang="en-GB" baseline="0" dirty="0" smtClean="0"/>
              <a:t> expert, but an archive curator</a:t>
            </a:r>
          </a:p>
          <a:p>
            <a:pPr lvl="1"/>
            <a:r>
              <a:rPr lang="en-GB" dirty="0" smtClean="0"/>
              <a:t>A unique experience of</a:t>
            </a:r>
            <a:r>
              <a:rPr lang="en-GB" baseline="0" dirty="0" smtClean="0"/>
              <a:t> what is possible</a:t>
            </a:r>
          </a:p>
          <a:p>
            <a:pPr lvl="1"/>
            <a:r>
              <a:rPr lang="en-GB" baseline="0" dirty="0" smtClean="0"/>
              <a:t>A unique non-technical perspective</a:t>
            </a:r>
          </a:p>
          <a:p>
            <a:pPr lvl="1"/>
            <a:r>
              <a:rPr lang="en-GB" baseline="0" dirty="0" smtClean="0"/>
              <a:t>A practical view on how this technology can help you</a:t>
            </a:r>
          </a:p>
          <a:p>
            <a:pPr lvl="0"/>
            <a:r>
              <a:rPr lang="en-GB" dirty="0" smtClean="0"/>
              <a:t>All</a:t>
            </a:r>
            <a:r>
              <a:rPr lang="en-GB" baseline="0" dirty="0" smtClean="0"/>
              <a:t> born of a real need</a:t>
            </a:r>
          </a:p>
          <a:p>
            <a:pPr lvl="0"/>
            <a:r>
              <a:rPr lang="en-GB" baseline="0" dirty="0" smtClean="0"/>
              <a:t>A development journey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EC92-B79F-4A29-B290-844ABB099D2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EC92-B79F-4A29-B290-844ABB099D2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EC92-B79F-4A29-B290-844ABB099D2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EC92-B79F-4A29-B290-844ABB099D2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Bite sized pieces</a:t>
            </a:r>
          </a:p>
          <a:p>
            <a:pPr lvl="1"/>
            <a:r>
              <a:rPr lang="en-GB" dirty="0" smtClean="0"/>
              <a:t>The </a:t>
            </a:r>
            <a:r>
              <a:rPr lang="en-GB" dirty="0" err="1" smtClean="0"/>
              <a:t>geocoder</a:t>
            </a:r>
            <a:endParaRPr lang="en-GB" dirty="0" smtClean="0"/>
          </a:p>
          <a:p>
            <a:pPr lvl="1"/>
            <a:r>
              <a:rPr lang="en-GB" dirty="0" smtClean="0"/>
              <a:t>The map</a:t>
            </a:r>
          </a:p>
          <a:p>
            <a:pPr lvl="1"/>
            <a:r>
              <a:rPr lang="en-GB" dirty="0" smtClean="0"/>
              <a:t>Enhanced</a:t>
            </a:r>
            <a:r>
              <a:rPr lang="en-GB" baseline="0" dirty="0" smtClean="0"/>
              <a:t> metadata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EC92-B79F-4A29-B290-844ABB099D2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first step – surely someone has</a:t>
            </a:r>
            <a:r>
              <a:rPr lang="en-GB" baseline="0" dirty="0" smtClean="0"/>
              <a:t> </a:t>
            </a:r>
            <a:r>
              <a:rPr lang="en-GB" dirty="0" smtClean="0"/>
              <a:t>done this before?</a:t>
            </a:r>
          </a:p>
          <a:p>
            <a:r>
              <a:rPr lang="en-GB" dirty="0" smtClean="0"/>
              <a:t>Google, Bing and the usual suspects</a:t>
            </a:r>
          </a:p>
          <a:p>
            <a:r>
              <a:rPr lang="en-GB" dirty="0" smtClean="0"/>
              <a:t>How</a:t>
            </a:r>
            <a:r>
              <a:rPr lang="en-GB" baseline="0" dirty="0" smtClean="0"/>
              <a:t> intelligence can become stupid</a:t>
            </a:r>
          </a:p>
          <a:p>
            <a:r>
              <a:rPr lang="en-GB" baseline="0" dirty="0" smtClean="0"/>
              <a:t>[</a:t>
            </a:r>
            <a:r>
              <a:rPr lang="en-GB" baseline="0" dirty="0" err="1" smtClean="0"/>
              <a:t>exmples</a:t>
            </a:r>
            <a:r>
              <a:rPr lang="en-GB" baseline="0" dirty="0" smtClean="0"/>
              <a:t>]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AEC92-B79F-4A29-B290-844ABB099D2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 err="1" smtClean="0"/>
              <a:t>Cli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4812507"/>
            <a:ext cx="3921224" cy="273844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99BF11-87D5-41EF-A406-5BF04B72A59E}" type="datetimeFigureOut">
              <a:rPr lang="en-GB" smtClean="0"/>
              <a:pPr/>
              <a:t>08/11/2013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09C8BC6-4A36-4639-A924-DD18586AF4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8" name="Picture 17" descr="metalocwhi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99592" y="4741545"/>
            <a:ext cx="1121696" cy="40195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1">
              <a:lumMod val="65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rgbClr val="FF0000"/>
        </a:buClr>
        <a:buSzPct val="95000"/>
        <a:buFont typeface="Arial" pitchFamily="34" charset="0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rgbClr val="FF0000"/>
        </a:buClr>
        <a:buSzPct val="90000"/>
        <a:buFont typeface="Arial" pitchFamily="34" charset="0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aloc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8050088" cy="1481328"/>
          </a:xfrm>
        </p:spPr>
        <p:txBody>
          <a:bodyPr/>
          <a:lstStyle/>
          <a:p>
            <a:pPr algn="r"/>
            <a:r>
              <a:rPr lang="en-GB" dirty="0" smtClean="0"/>
              <a:t>Putting Your Assets on the Map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2125980"/>
            <a:ext cx="7200800" cy="1131570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 smtClean="0"/>
              <a:t>Locational</a:t>
            </a:r>
            <a:r>
              <a:rPr lang="en-US" sz="1600" dirty="0" smtClean="0"/>
              <a:t> Metadata - How to use Geography to Make Assets Discoverable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267494"/>
            <a:ext cx="4532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AMIA Annual Conference, November 2013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metam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48680" y="2643758"/>
            <a:ext cx="4245086" cy="1521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444395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Colin Mills – Skyworks Ltd.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is not what it seems...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it Happen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Google doesn’t </a:t>
            </a:r>
            <a:r>
              <a:rPr lang="en-GB" dirty="0" smtClean="0"/>
              <a:t>(always)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first step – surely someone has</a:t>
            </a:r>
            <a:r>
              <a:rPr lang="en-GB" baseline="0" dirty="0" smtClean="0"/>
              <a:t> </a:t>
            </a:r>
            <a:r>
              <a:rPr lang="en-GB" dirty="0" smtClean="0"/>
              <a:t>done this before?</a:t>
            </a:r>
          </a:p>
          <a:p>
            <a:r>
              <a:rPr lang="en-GB" dirty="0" smtClean="0"/>
              <a:t>Google, Bing and the usual </a:t>
            </a:r>
            <a:r>
              <a:rPr lang="en-GB" dirty="0" smtClean="0"/>
              <a:t>suspects</a:t>
            </a:r>
          </a:p>
          <a:p>
            <a:pPr lvl="1"/>
            <a:r>
              <a:rPr lang="en-GB" dirty="0" smtClean="0"/>
              <a:t>But some conflict with navigation and advertising needs</a:t>
            </a:r>
            <a:endParaRPr lang="en-GB" dirty="0"/>
          </a:p>
          <a:p>
            <a:r>
              <a:rPr lang="en-GB" dirty="0" smtClean="0"/>
              <a:t>How</a:t>
            </a:r>
            <a:r>
              <a:rPr lang="en-GB" baseline="0" dirty="0" smtClean="0"/>
              <a:t> intelligence can become </a:t>
            </a:r>
            <a:r>
              <a:rPr lang="en-GB" baseline="0" dirty="0" smtClean="0"/>
              <a:t>stupid</a:t>
            </a:r>
          </a:p>
          <a:p>
            <a:pPr lvl="1"/>
            <a:r>
              <a:rPr lang="en-GB" dirty="0" smtClean="0"/>
              <a:t>In second-guessing what you want, these ‘intelligent’ engines can actually get it quite wrong</a:t>
            </a:r>
            <a:endParaRPr lang="en-GB" baseline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</a:t>
            </a:r>
            <a:r>
              <a:rPr lang="en-GB" dirty="0" err="1" smtClean="0"/>
              <a:t>Geonames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 10 million place names</a:t>
            </a:r>
            <a:endParaRPr lang="en-GB" dirty="0" smtClean="0"/>
          </a:p>
          <a:p>
            <a:r>
              <a:rPr lang="en-GB" dirty="0" smtClean="0"/>
              <a:t>Various languages</a:t>
            </a:r>
            <a:endParaRPr lang="en-GB" dirty="0" smtClean="0"/>
          </a:p>
          <a:p>
            <a:r>
              <a:rPr lang="en-GB" dirty="0" smtClean="0"/>
              <a:t>‘Features’ index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Tough to Make it Look Easy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Usability was a big issue</a:t>
            </a:r>
          </a:p>
          <a:p>
            <a:pPr lvl="1"/>
            <a:r>
              <a:rPr lang="en-GB" dirty="0" smtClean="0"/>
              <a:t>Need to process large </a:t>
            </a:r>
            <a:r>
              <a:rPr lang="en-GB" dirty="0" smtClean="0"/>
              <a:t>quantities of data</a:t>
            </a:r>
            <a:endParaRPr lang="en-GB" dirty="0" smtClean="0"/>
          </a:p>
          <a:p>
            <a:pPr lvl="1"/>
            <a:r>
              <a:rPr lang="en-GB" dirty="0" smtClean="0"/>
              <a:t>Need to retain an overview AND curate </a:t>
            </a:r>
            <a:r>
              <a:rPr lang="en-GB" dirty="0" smtClean="0"/>
              <a:t>line-by-line</a:t>
            </a:r>
          </a:p>
          <a:p>
            <a:r>
              <a:rPr lang="en-GB" dirty="0" smtClean="0"/>
              <a:t>One size does not fit all</a:t>
            </a:r>
          </a:p>
          <a:p>
            <a:pPr lvl="2"/>
            <a:r>
              <a:rPr lang="en-GB" dirty="0" smtClean="0"/>
              <a:t>A trained</a:t>
            </a:r>
            <a:r>
              <a:rPr lang="en-GB" baseline="0" dirty="0" smtClean="0"/>
              <a:t> system is necessary to effectively translate your metadata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Easy to Implement</a:t>
            </a:r>
            <a:endParaRPr lang="en-GB" dirty="0"/>
          </a:p>
        </p:txBody>
      </p:sp>
      <p:pic>
        <p:nvPicPr>
          <p:cNvPr id="5" name="Content Placeholder 4" descr="metaloc_client_f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827" t="12873"/>
          <a:stretch>
            <a:fillRect/>
          </a:stretch>
        </p:blipFill>
        <p:spPr>
          <a:xfrm>
            <a:off x="3203848" y="1275606"/>
            <a:ext cx="4752528" cy="362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1563638"/>
            <a:ext cx="26084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was important to us</a:t>
            </a:r>
          </a:p>
          <a:p>
            <a:r>
              <a:rPr lang="en-GB" dirty="0" smtClean="0"/>
              <a:t>that MetaLoc be VERY</a:t>
            </a:r>
          </a:p>
          <a:p>
            <a:r>
              <a:rPr lang="en-GB" dirty="0" smtClean="0"/>
              <a:t>easy to integrate with </a:t>
            </a:r>
          </a:p>
          <a:p>
            <a:r>
              <a:rPr lang="en-GB" dirty="0" smtClean="0"/>
              <a:t>any site with no need to</a:t>
            </a:r>
          </a:p>
          <a:p>
            <a:r>
              <a:rPr lang="en-GB" dirty="0" smtClean="0"/>
              <a:t>change any existing</a:t>
            </a:r>
          </a:p>
          <a:p>
            <a:r>
              <a:rPr lang="en-GB" dirty="0" smtClean="0"/>
              <a:t>search systems.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aseline="0" dirty="0" smtClean="0"/>
              <a:t>Bringing text back 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aseline="0" dirty="0" smtClean="0"/>
              <a:t>But were we throwing the baby out with the bathwater?</a:t>
            </a:r>
          </a:p>
          <a:p>
            <a:pPr lvl="1"/>
            <a:r>
              <a:rPr lang="en-GB" baseline="0" dirty="0" smtClean="0"/>
              <a:t>If we can </a:t>
            </a:r>
            <a:r>
              <a:rPr lang="en-GB" baseline="0" dirty="0" err="1" smtClean="0"/>
              <a:t>geocode</a:t>
            </a:r>
            <a:r>
              <a:rPr lang="en-GB" baseline="0" dirty="0" smtClean="0"/>
              <a:t>, we can also amplify the metadata</a:t>
            </a:r>
            <a:br>
              <a:rPr lang="en-GB" baseline="0" dirty="0" smtClean="0"/>
            </a:br>
            <a:endParaRPr lang="en-GB" baseline="0" dirty="0" smtClean="0"/>
          </a:p>
          <a:p>
            <a:pPr lvl="1"/>
            <a:endParaRPr lang="en-GB" baseline="0" dirty="0" smtClean="0"/>
          </a:p>
          <a:p>
            <a:pPr lvl="1"/>
            <a:r>
              <a:rPr lang="en-GB" baseline="0" dirty="0" smtClean="0"/>
              <a:t>So combining </a:t>
            </a:r>
            <a:r>
              <a:rPr lang="en-GB" baseline="0" dirty="0" smtClean="0"/>
              <a:t>the best of both worlds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355976" y="2571750"/>
          <a:ext cx="340804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299815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Demonstration</a:t>
            </a:r>
          </a:p>
          <a:p>
            <a:r>
              <a:rPr lang="en-GB" dirty="0" smtClean="0"/>
              <a:t>The next slide shows a user screen shot, showing how Wikipedia data is scraped for info text – this is also used to augment the keywords, making the asset more easily discoverable. Note that the map is deliberately simplified – this can be changed to be any level of colour or detail required.</a:t>
            </a:r>
          </a:p>
          <a:p>
            <a:r>
              <a:rPr lang="en-GB" dirty="0" smtClean="0"/>
              <a:t>The slide after is from the admin interface and shows the detail pane, with the search sequence used for that particular asset.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MetaLoc in Action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sm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9225" y="0"/>
            <a:ext cx="6945549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46" y="0"/>
            <a:ext cx="8360107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Commercial Break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If you are interested in testing</a:t>
            </a:r>
            <a:r>
              <a:rPr lang="en-GB" baseline="0" dirty="0" smtClean="0"/>
              <a:t> MetaLoc, we are interested in setting up a test for </a:t>
            </a:r>
            <a:r>
              <a:rPr lang="en-GB" baseline="0" dirty="0" smtClean="0"/>
              <a:t>you. What we need is:</a:t>
            </a:r>
            <a:endParaRPr lang="en-GB" baseline="0" dirty="0" smtClean="0"/>
          </a:p>
          <a:p>
            <a:pPr lvl="1"/>
            <a:r>
              <a:rPr lang="en-GB" dirty="0" smtClean="0"/>
              <a:t>Around 3000 records</a:t>
            </a:r>
          </a:p>
          <a:p>
            <a:pPr lvl="1"/>
            <a:r>
              <a:rPr lang="en-GB" dirty="0" smtClean="0"/>
              <a:t>Metadata</a:t>
            </a:r>
            <a:r>
              <a:rPr lang="en-GB" baseline="0" dirty="0" smtClean="0"/>
              <a:t> in our </a:t>
            </a:r>
            <a:r>
              <a:rPr lang="en-GB" baseline="0" dirty="0" smtClean="0"/>
              <a:t>format (contact us for specification)</a:t>
            </a:r>
          </a:p>
          <a:p>
            <a:r>
              <a:rPr lang="en-GB" dirty="0" smtClean="0"/>
              <a:t>Then,</a:t>
            </a:r>
            <a:endParaRPr lang="en-GB" baseline="0" dirty="0" smtClean="0"/>
          </a:p>
          <a:p>
            <a:pPr lvl="1"/>
            <a:r>
              <a:rPr lang="en-GB" baseline="0" dirty="0" smtClean="0"/>
              <a:t>We give you a test website to try for a few </a:t>
            </a:r>
            <a:r>
              <a:rPr lang="en-GB" baseline="0" dirty="0" smtClean="0"/>
              <a:t>weeks</a:t>
            </a:r>
            <a:br>
              <a:rPr lang="en-GB" baseline="0" dirty="0" smtClean="0"/>
            </a:br>
            <a:endParaRPr lang="en-GB" baseline="0" dirty="0" smtClean="0"/>
          </a:p>
          <a:p>
            <a:pPr lvl="1"/>
            <a:r>
              <a:rPr lang="en-GB" dirty="0" smtClean="0">
                <a:hlinkClick r:id="rId2"/>
              </a:rPr>
              <a:t>www.metaloc.com</a:t>
            </a:r>
            <a:r>
              <a:rPr lang="en-GB" dirty="0" smtClean="0"/>
              <a:t>   (use the contact box)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am I </a:t>
            </a:r>
            <a:r>
              <a:rPr lang="en-GB" dirty="0" smtClean="0"/>
              <a:t>Here - 1?</a:t>
            </a:r>
            <a:endParaRPr lang="en-GB" dirty="0"/>
          </a:p>
        </p:txBody>
      </p:sp>
      <p:pic>
        <p:nvPicPr>
          <p:cNvPr id="4" name="Content Placeholder 3" descr="vlcsnap-2012-12-04-14h23m00s13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338263"/>
            <a:ext cx="6096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2051720" y="3939902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are not software developers, but</a:t>
            </a:r>
          </a:p>
          <a:p>
            <a:r>
              <a:rPr lang="en-GB" dirty="0" smtClean="0"/>
              <a:t>Aerial filming experts with our own archive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am I </a:t>
            </a:r>
            <a:r>
              <a:rPr lang="en-GB" dirty="0" smtClean="0"/>
              <a:t>Here - 2?</a:t>
            </a:r>
            <a:endParaRPr lang="en-GB" dirty="0"/>
          </a:p>
        </p:txBody>
      </p:sp>
      <p:pic>
        <p:nvPicPr>
          <p:cNvPr id="4" name="Content Placeholder 3" descr="vlcsnap-2012-12-04-14h23m00s13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5726" y="1338263"/>
            <a:ext cx="5729748" cy="3429000"/>
          </a:xfrm>
        </p:spPr>
      </p:pic>
      <p:sp>
        <p:nvSpPr>
          <p:cNvPr id="5" name="TextBox 4"/>
          <p:cNvSpPr txBox="1"/>
          <p:nvPr/>
        </p:nvSpPr>
        <p:spPr>
          <a:xfrm>
            <a:off x="5580112" y="483518"/>
            <a:ext cx="3506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... And we thought there must be</a:t>
            </a:r>
          </a:p>
          <a:p>
            <a:r>
              <a:rPr lang="en-GB" dirty="0" smtClean="0"/>
              <a:t>A better way to search than this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am I </a:t>
            </a:r>
            <a:r>
              <a:rPr lang="en-GB" dirty="0" smtClean="0"/>
              <a:t>Here - 3?</a:t>
            </a:r>
            <a:endParaRPr lang="en-GB" dirty="0"/>
          </a:p>
        </p:txBody>
      </p:sp>
      <p:pic>
        <p:nvPicPr>
          <p:cNvPr id="4" name="Content Placeholder 3" descr="vlcsnap-2012-12-04-14h23m00s13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338263"/>
            <a:ext cx="6096000" cy="3429000"/>
          </a:xfrm>
        </p:spPr>
      </p:pic>
      <p:sp>
        <p:nvSpPr>
          <p:cNvPr id="5" name="TextBox 4"/>
          <p:cNvSpPr txBox="1"/>
          <p:nvPr/>
        </p:nvSpPr>
        <p:spPr>
          <a:xfrm>
            <a:off x="2483768" y="3723878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Such as seeing results on a map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Something about Skyworks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dirty="0" smtClean="0"/>
              <a:t>So you can</a:t>
            </a:r>
            <a:r>
              <a:rPr lang="en-GB" baseline="0" dirty="0" smtClean="0"/>
              <a:t> see where we are coming from</a:t>
            </a:r>
            <a:endParaRPr lang="en-GB" dirty="0" smtClean="0"/>
          </a:p>
          <a:p>
            <a:pPr lvl="1"/>
            <a:r>
              <a:rPr lang="en-GB" dirty="0" smtClean="0"/>
              <a:t>World’s largest</a:t>
            </a:r>
            <a:r>
              <a:rPr lang="en-GB" baseline="0" dirty="0" smtClean="0"/>
              <a:t> HD aerial archive</a:t>
            </a:r>
          </a:p>
          <a:p>
            <a:pPr lvl="1"/>
            <a:r>
              <a:rPr lang="en-GB" baseline="0" dirty="0" smtClean="0"/>
              <a:t>With a vision to film the world from the air</a:t>
            </a:r>
          </a:p>
          <a:p>
            <a:r>
              <a:rPr lang="en-GB" baseline="0" dirty="0" smtClean="0"/>
              <a:t>As a niche archive we need to be discoverable</a:t>
            </a:r>
          </a:p>
          <a:p>
            <a:pPr lvl="1"/>
            <a:r>
              <a:rPr lang="en-GB" dirty="0" smtClean="0"/>
              <a:t>120k clips and growing </a:t>
            </a:r>
          </a:p>
          <a:p>
            <a:pPr lvl="1"/>
            <a:r>
              <a:rPr lang="en-GB" dirty="0" smtClean="0"/>
              <a:t>Over 1200 hours of HD footage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 </a:t>
            </a:r>
            <a:r>
              <a:rPr lang="en-GB" dirty="0" smtClean="0"/>
              <a:t>Beyond Our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 types of footage assets</a:t>
            </a:r>
          </a:p>
          <a:p>
            <a:pPr lvl="1"/>
            <a:r>
              <a:rPr lang="en-GB" dirty="0" smtClean="0"/>
              <a:t>Long- and short-form, newsreel, and beyond</a:t>
            </a:r>
          </a:p>
          <a:p>
            <a:r>
              <a:rPr lang="en-GB" dirty="0" smtClean="0"/>
              <a:t>Different types of metadata</a:t>
            </a:r>
          </a:p>
          <a:p>
            <a:pPr lvl="1"/>
            <a:r>
              <a:rPr lang="en-GB" dirty="0" smtClean="0"/>
              <a:t>From basic to </a:t>
            </a:r>
            <a:r>
              <a:rPr lang="en-GB" dirty="0" smtClean="0"/>
              <a:t>sophisticated</a:t>
            </a:r>
          </a:p>
          <a:p>
            <a:pPr lvl="0"/>
            <a:r>
              <a:rPr lang="en-GB" dirty="0" smtClean="0"/>
              <a:t>In short,</a:t>
            </a:r>
            <a:r>
              <a:rPr lang="en-GB" baseline="0" dirty="0" smtClean="0"/>
              <a:t> anything that is “</a:t>
            </a:r>
            <a:r>
              <a:rPr lang="en-GB" baseline="0" dirty="0" err="1" smtClean="0"/>
              <a:t>locationally</a:t>
            </a:r>
            <a:r>
              <a:rPr lang="en-GB" baseline="0" dirty="0" smtClean="0"/>
              <a:t> relevant”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Vision</a:t>
            </a:r>
            <a:r>
              <a:rPr lang="en-GB" baseline="0" dirty="0" smtClean="0"/>
              <a:t> for 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there too</a:t>
            </a:r>
            <a:r>
              <a:rPr lang="en-GB" baseline="0" dirty="0" smtClean="0"/>
              <a:t> much dependence on text?</a:t>
            </a:r>
          </a:p>
          <a:p>
            <a:r>
              <a:rPr lang="en-GB" baseline="0" dirty="0" smtClean="0"/>
              <a:t>How can we make search easier?</a:t>
            </a:r>
          </a:p>
          <a:p>
            <a:r>
              <a:rPr lang="en-GB" baseline="0" dirty="0" smtClean="0"/>
              <a:t>The shackle of language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Has search become too smart?</a:t>
            </a:r>
            <a:endParaRPr lang="en-GB" baseline="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it on the</a:t>
            </a:r>
            <a:r>
              <a:rPr lang="en-GB" baseline="0" dirty="0" smtClean="0"/>
              <a:t>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0" eaLnBrk="1" latinLnBrk="0" hangingPunct="1"/>
            <a:r>
              <a:rPr kumimoji="0" lang="en-GB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relevant, as natural as pointing</a:t>
            </a:r>
            <a:endParaRPr lang="en-GB" sz="3000" dirty="0" smtClean="0"/>
          </a:p>
          <a:p>
            <a:pPr rtl="0" eaLnBrk="1" latinLnBrk="0" hangingPunct="1"/>
            <a:r>
              <a:rPr kumimoji="0" lang="en-GB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agnostic</a:t>
            </a:r>
            <a:endParaRPr lang="en-GB" dirty="0" smtClean="0"/>
          </a:p>
          <a:p>
            <a:pPr rtl="0" eaLnBrk="1" latinLnBrk="0" hangingPunct="1"/>
            <a:r>
              <a:rPr kumimoji="0" lang="en-GB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way to approach searches</a:t>
            </a:r>
            <a:endParaRPr lang="en-GB" dirty="0" smtClean="0"/>
          </a:p>
          <a:p>
            <a:pPr rtl="0" eaLnBrk="1" latinLnBrk="0" hangingPunct="1"/>
            <a:r>
              <a:rPr kumimoji="0" lang="en-GB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‘sticky’ way to combine text and visual search</a:t>
            </a:r>
            <a:endParaRPr lang="en-GB" dirty="0" smtClean="0"/>
          </a:p>
          <a:p>
            <a:pPr rtl="0" eaLnBrk="1" latinLnBrk="0" hangingPunct="1"/>
            <a:r>
              <a:rPr kumimoji="0" lang="en-GB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opportunity for innovation</a:t>
            </a:r>
            <a:endParaRPr lang="en-GB" dirty="0" smtClean="0"/>
          </a:p>
          <a:p>
            <a:pPr rtl="0" eaLnBrk="1" latinLnBrk="0" hangingPunct="1"/>
            <a:r>
              <a:rPr kumimoji="0" lang="en-GB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– an enhancement, not a </a:t>
            </a:r>
            <a:r>
              <a:rPr kumimoji="0" lang="en-GB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replacement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Blueprint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3608" y="2211710"/>
          <a:ext cx="6552728" cy="190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smtClean="0"/>
              <a:t>Breaking down the process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Goudy Old Style"/>
        <a:ea typeface=""/>
        <a:cs typeface=""/>
      </a:majorFont>
      <a:minorFont>
        <a:latin typeface="Arial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2253</TotalTime>
  <Words>695</Words>
  <Application>Microsoft Office PowerPoint</Application>
  <PresentationFormat>On-screen Show (16:9)</PresentationFormat>
  <Paragraphs>114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Putting Your Assets on the Map</vt:lpstr>
      <vt:lpstr>Why am I Here - 1?</vt:lpstr>
      <vt:lpstr>Why am I Here - 2?</vt:lpstr>
      <vt:lpstr>Why am I Here - 3?</vt:lpstr>
      <vt:lpstr>Something about Skyworks</vt:lpstr>
      <vt:lpstr>Relevance Beyond Our Needs</vt:lpstr>
      <vt:lpstr>A Vision for Search</vt:lpstr>
      <vt:lpstr>Putting it on the Map</vt:lpstr>
      <vt:lpstr>The Blueprint</vt:lpstr>
      <vt:lpstr>Making it Happen</vt:lpstr>
      <vt:lpstr>Why Google doesn’t (always) Work</vt:lpstr>
      <vt:lpstr>About Geonames</vt:lpstr>
      <vt:lpstr>It’s Tough to Make it Look Easy</vt:lpstr>
      <vt:lpstr>Easy to Implement</vt:lpstr>
      <vt:lpstr>Bringing text back in</vt:lpstr>
      <vt:lpstr>MetaLoc in Action</vt:lpstr>
      <vt:lpstr>Slide 17</vt:lpstr>
      <vt:lpstr>Slide 18</vt:lpstr>
      <vt:lpstr>The Commercial Break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Pond5 on the map</dc:title>
  <dc:creator>Colin</dc:creator>
  <cp:lastModifiedBy>Colin</cp:lastModifiedBy>
  <cp:revision>26</cp:revision>
  <dcterms:created xsi:type="dcterms:W3CDTF">2013-06-19T15:38:34Z</dcterms:created>
  <dcterms:modified xsi:type="dcterms:W3CDTF">2013-11-09T14:54:44Z</dcterms:modified>
</cp:coreProperties>
</file>