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"/>
  </p:notesMasterIdLst>
  <p:handoutMasterIdLst>
    <p:handoutMasterId r:id="rId6"/>
  </p:handoutMasterIdLst>
  <p:sldIdLst>
    <p:sldId id="333" r:id="rId2"/>
    <p:sldId id="412" r:id="rId3"/>
    <p:sldId id="417" r:id="rId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5C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9" autoAdjust="0"/>
    <p:restoredTop sz="94712" autoAdjust="0"/>
  </p:normalViewPr>
  <p:slideViewPr>
    <p:cSldViewPr>
      <p:cViewPr varScale="1">
        <p:scale>
          <a:sx n="84" d="100"/>
          <a:sy n="84" d="100"/>
        </p:scale>
        <p:origin x="10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84A80A4C-005E-460B-93C8-CF898EA8C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C9DF896D-8A12-4807-B66F-6C9EF579C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4D20C-D280-4983-94FF-328B29DD3E6C}" type="slidenum">
              <a:rPr lang="en-US"/>
              <a:pPr/>
              <a:t>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9E8A3-BCA0-4E53-8E59-62C0B61D6B63}" type="slidenum">
              <a:rPr lang="en-US"/>
              <a:pPr/>
              <a:t>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mean by true archival media? 5</a:t>
            </a:r>
            <a:r>
              <a:rPr lang="en-US" baseline="0" dirty="0" smtClean="0"/>
              <a:t> things: no active maintenance; no special storage conditions; last ≥100 years; no power required; easily transported. Just like paper!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1DB3-DA59-4DAB-A996-67A83CF485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0547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54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1054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A680AC-2C90-4699-94C5-64B4F92E1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7A37-85AA-4C88-8004-F27D8D3E9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BE87D-9877-454A-9CB7-45A751543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72D7-AE4B-4A7F-9D90-C9B97ECBF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6FEA-F621-40F1-8694-13621127A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1781D-B50F-4ED1-9728-6594901F7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A2F2-38F0-4097-B9DA-BF9136BF3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2131F-3D99-4677-8F61-3425A104E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45DC-DD8D-45DE-813B-26926A9F2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071A6-3A95-4DA6-BCB7-5C069F6DE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F7272-4F16-4815-969C-F1C69AA96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04451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176EDA8-3E96-4F3D-B5C8-1615994A947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65" name="Picture 17" descr="couga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6019800"/>
            <a:ext cx="742950" cy="7620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124200" cy="457200"/>
          </a:xfrm>
        </p:spPr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EEF3-5D67-4B03-A01E-86EA018200FB}" type="slidenum">
              <a:rPr lang="en-US"/>
              <a:pPr/>
              <a:t>1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dirty="0" smtClean="0"/>
              <a:t>Permanent Digital Data Storage: </a:t>
            </a:r>
            <a:br>
              <a:rPr lang="en-US" sz="3600" dirty="0" smtClean="0"/>
            </a:br>
            <a:r>
              <a:rPr lang="en-US" sz="3600" dirty="0" smtClean="0"/>
              <a:t>The Nature of Bits</a:t>
            </a:r>
            <a:endParaRPr lang="en-US" sz="36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2000" cy="28067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Barry M. Lunt, PhD; Professor, </a:t>
            </a:r>
            <a:r>
              <a:rPr lang="en-US" sz="2800" i="1" dirty="0" smtClean="0"/>
              <a:t>Information Technology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Matthew R. </a:t>
            </a:r>
            <a:r>
              <a:rPr lang="en-US" sz="2800" dirty="0" err="1" smtClean="0"/>
              <a:t>Linford</a:t>
            </a:r>
            <a:r>
              <a:rPr lang="en-US" sz="2800" dirty="0" smtClean="0"/>
              <a:t>, PhD; Professor, </a:t>
            </a:r>
            <a:r>
              <a:rPr lang="en-US" sz="2800" i="1" dirty="0" smtClean="0"/>
              <a:t>Chemistry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Robert Davis, PhD;  Professor, </a:t>
            </a:r>
            <a:r>
              <a:rPr lang="en-US" sz="2800" i="1" dirty="0" smtClean="0"/>
              <a:t>Physics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					</a:t>
            </a:r>
            <a:endParaRPr lang="en-US" dirty="0">
              <a:latin typeface="Tahoma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066800" cy="457200"/>
          </a:xfrm>
        </p:spPr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30471"/>
            <a:ext cx="3124200" cy="457200"/>
          </a:xfrm>
        </p:spPr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6A22-CFFA-433C-9BB1-DAC19FC523C2}" type="slidenum">
              <a:rPr lang="en-US"/>
              <a:pPr/>
              <a:t>2</a:t>
            </a:fld>
            <a:endParaRPr lang="en-US"/>
          </a:p>
        </p:txBody>
      </p:sp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000" b="1" dirty="0">
                <a:solidFill>
                  <a:schemeClr val="hlink"/>
                </a:solidFill>
              </a:rPr>
              <a:t>Presentation Outline</a:t>
            </a:r>
            <a:endParaRPr lang="en-US" dirty="0"/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dirty="0" smtClean="0"/>
              <a:t>Introduction </a:t>
            </a:r>
          </a:p>
          <a:p>
            <a:pPr lvl="1"/>
            <a:r>
              <a:rPr lang="en-US" dirty="0" smtClean="0"/>
              <a:t>What’s ideal, why it matters</a:t>
            </a:r>
          </a:p>
          <a:p>
            <a:pPr lvl="1"/>
            <a:r>
              <a:rPr lang="en-US" dirty="0" smtClean="0"/>
              <a:t>State of today’s storage</a:t>
            </a:r>
          </a:p>
          <a:p>
            <a:r>
              <a:rPr lang="en-US" dirty="0" smtClean="0"/>
              <a:t>The nature of data failures</a:t>
            </a:r>
            <a:endParaRPr lang="en-US" dirty="0"/>
          </a:p>
          <a:p>
            <a:r>
              <a:rPr lang="en-US" dirty="0" smtClean="0"/>
              <a:t>A different paradigm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Today’s storage options</a:t>
            </a:r>
            <a:endParaRPr lang="en-US" dirty="0"/>
          </a:p>
          <a:p>
            <a:r>
              <a:rPr lang="en-US" dirty="0" smtClean="0"/>
              <a:t>Format obsolescence</a:t>
            </a:r>
            <a:endParaRPr lang="en-US" dirty="0"/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947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_12_9---Compact-Disc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4153"/>
            <a:ext cx="2975771" cy="1983847"/>
          </a:xfrm>
          <a:prstGeom prst="rect">
            <a:avLst/>
          </a:prstGeom>
        </p:spPr>
      </p:pic>
      <p:pic>
        <p:nvPicPr>
          <p:cNvPr id="5" name="Picture 4" descr="468082-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297680" cy="3223260"/>
          </a:xfrm>
          <a:prstGeom prst="rect">
            <a:avLst/>
          </a:prstGeom>
        </p:spPr>
      </p:pic>
      <p:pic>
        <p:nvPicPr>
          <p:cNvPr id="11" name="Picture 10" descr="ServerFarm_000000560562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342" y="-12679"/>
            <a:ext cx="5278659" cy="3480434"/>
          </a:xfrm>
          <a:prstGeom prst="rect">
            <a:avLst/>
          </a:prstGeom>
        </p:spPr>
      </p:pic>
      <p:pic>
        <p:nvPicPr>
          <p:cNvPr id="12" name="Picture 11" descr="SONDL4TK88_1_1.JP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434" y="1250647"/>
            <a:ext cx="3377566" cy="3377566"/>
          </a:xfrm>
          <a:prstGeom prst="rect">
            <a:avLst/>
          </a:prstGeom>
        </p:spPr>
      </p:pic>
      <p:pic>
        <p:nvPicPr>
          <p:cNvPr id="10" name="Picture 9" descr="rice_data_center06052007x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939430"/>
            <a:ext cx="5804580" cy="3930184"/>
          </a:xfrm>
          <a:prstGeom prst="rect">
            <a:avLst/>
          </a:prstGeom>
        </p:spPr>
      </p:pic>
      <p:pic>
        <p:nvPicPr>
          <p:cNvPr id="13" name="Picture 12" descr="Services_tape_backup_faile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12679"/>
            <a:ext cx="6136324" cy="4076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8161" y="341898"/>
            <a:ext cx="4442242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Georgia" pitchFamily="18" charset="0"/>
              </a:rPr>
              <a:t>Archiving:</a:t>
            </a:r>
            <a:endParaRPr lang="en-US" sz="72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92" y="2939430"/>
            <a:ext cx="5883509" cy="39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5009" y="3387806"/>
            <a:ext cx="5391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glow rad="203200">
                    <a:schemeClr val="tx2">
                      <a:lumMod val="40000"/>
                      <a:lumOff val="60000"/>
                      <a:alpha val="81000"/>
                    </a:schemeClr>
                  </a:glow>
                </a:effectLst>
              </a:rPr>
              <a:t>1. No Active Maintenance</a:t>
            </a:r>
            <a:endParaRPr lang="en-US" sz="7200" dirty="0">
              <a:solidFill>
                <a:schemeClr val="bg1"/>
              </a:solidFill>
              <a:effectLst>
                <a:glow rad="203200">
                  <a:schemeClr val="tx2">
                    <a:lumMod val="40000"/>
                    <a:lumOff val="60000"/>
                    <a:alpha val="81000"/>
                  </a:schemeClr>
                </a:glo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799" y="6248400"/>
            <a:ext cx="3164523" cy="457200"/>
          </a:xfrm>
        </p:spPr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45DC-DD8D-45DE-813B-26926A9F2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66"/>
    </a:dk2>
    <a:lt2>
      <a:srgbClr val="FFFF99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23959</TotalTime>
  <Words>135</Words>
  <Application>Microsoft Office PowerPoint</Application>
  <PresentationFormat>On-screen Show (4:3)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Georgia</vt:lpstr>
      <vt:lpstr>Tahoma</vt:lpstr>
      <vt:lpstr>Times New Roman</vt:lpstr>
      <vt:lpstr>Pulse</vt:lpstr>
      <vt:lpstr>Permanent Digital Data Storage:  The Nature of Bits</vt:lpstr>
      <vt:lpstr>Presentation Outline</vt:lpstr>
      <vt:lpstr>PowerPoint Presentation</vt:lpstr>
    </vt:vector>
  </TitlesOfParts>
  <Company>gasou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Accreditation Standards for Baccalaureate Programs in IT</dc:title>
  <dc:creator>sit</dc:creator>
  <cp:lastModifiedBy>Barry Lunt</cp:lastModifiedBy>
  <cp:revision>123</cp:revision>
  <dcterms:created xsi:type="dcterms:W3CDTF">2002-09-30T13:23:23Z</dcterms:created>
  <dcterms:modified xsi:type="dcterms:W3CDTF">2014-10-15T13:55:31Z</dcterms:modified>
</cp:coreProperties>
</file>