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"/>
  </p:notesMasterIdLst>
  <p:handoutMasterIdLst>
    <p:handoutMasterId r:id="rId10"/>
  </p:handoutMasterIdLst>
  <p:sldIdLst>
    <p:sldId id="418" r:id="rId2"/>
    <p:sldId id="419" r:id="rId3"/>
    <p:sldId id="420" r:id="rId4"/>
    <p:sldId id="421" r:id="rId5"/>
    <p:sldId id="422" r:id="rId6"/>
    <p:sldId id="413" r:id="rId7"/>
    <p:sldId id="414" r:id="rId8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15C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9" autoAdjust="0"/>
    <p:restoredTop sz="94712" autoAdjust="0"/>
  </p:normalViewPr>
  <p:slideViewPr>
    <p:cSldViewPr>
      <p:cViewPr varScale="1">
        <p:scale>
          <a:sx n="84" d="100"/>
          <a:sy n="84" d="100"/>
        </p:scale>
        <p:origin x="84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fld id="{84A80A4C-005E-460B-93C8-CF898EA8C7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34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79913"/>
            <a:ext cx="50863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759825"/>
            <a:ext cx="30051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>
                <a:latin typeface="Times New Roman" pitchFamily="18" charset="0"/>
              </a:defRPr>
            </a:lvl1pPr>
          </a:lstStyle>
          <a:p>
            <a:fld id="{C9DF896D-8A12-4807-B66F-6C9EF579C7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792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1DB3-DA59-4DAB-A996-67A83CF4858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57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1DB3-DA59-4DAB-A996-67A83CF4858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20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1DB3-DA59-4DAB-A996-67A83CF4858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0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1DB3-DA59-4DAB-A996-67A83CF4858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62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31DB3-DA59-4DAB-A996-67A83CF4858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05475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6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77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78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79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0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1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2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483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4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5486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105487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5A680AC-2C90-4699-94C5-64B4F92E1E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A7A37-85AA-4C88-8004-F27D8D3E9E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BE87D-9877-454A-9CB7-45A751543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D72D7-AE4B-4A7F-9D90-C9B97ECBFD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66FEA-F621-40F1-8694-13621127A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1781D-B50F-4ED1-9728-6594901F7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EA2F2-38F0-4097-B9DA-BF9136BF3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2131F-3D99-4677-8F61-3425A104E7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545DC-DD8D-45DE-813B-26926A9F26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071A6-3A95-4DA6-BCB7-5C069F6DE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F7272-4F16-4815-969C-F1C69AA967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04451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/>
              <a:ahLst/>
              <a:cxnLst>
                <a:cxn ang="0">
                  <a:pos x="0" y="1491"/>
                </a:cxn>
                <a:cxn ang="0">
                  <a:pos x="0" y="0"/>
                </a:cxn>
                <a:cxn ang="0">
                  <a:pos x="171" y="3"/>
                </a:cxn>
                <a:cxn ang="0">
                  <a:pos x="355" y="9"/>
                </a:cxn>
                <a:cxn ang="0">
                  <a:pos x="499" y="21"/>
                </a:cxn>
                <a:cxn ang="0">
                  <a:pos x="650" y="36"/>
                </a:cxn>
                <a:cxn ang="0">
                  <a:pos x="809" y="54"/>
                </a:cxn>
                <a:cxn ang="0">
                  <a:pos x="957" y="78"/>
                </a:cxn>
                <a:cxn ang="0">
                  <a:pos x="1119" y="105"/>
                </a:cxn>
                <a:cxn ang="0">
                  <a:pos x="1261" y="133"/>
                </a:cxn>
                <a:cxn ang="0">
                  <a:pos x="1441" y="175"/>
                </a:cxn>
                <a:cxn ang="0">
                  <a:pos x="1598" y="217"/>
                </a:cxn>
                <a:cxn ang="0">
                  <a:pos x="1763" y="269"/>
                </a:cxn>
                <a:cxn ang="0">
                  <a:pos x="1887" y="308"/>
                </a:cxn>
                <a:cxn ang="0">
                  <a:pos x="2085" y="384"/>
                </a:cxn>
                <a:cxn ang="0">
                  <a:pos x="2230" y="444"/>
                </a:cxn>
                <a:cxn ang="0">
                  <a:pos x="2456" y="547"/>
                </a:cxn>
                <a:cxn ang="0">
                  <a:pos x="2666" y="662"/>
                </a:cxn>
                <a:cxn ang="0">
                  <a:pos x="2859" y="786"/>
                </a:cxn>
                <a:cxn ang="0">
                  <a:pos x="3046" y="920"/>
                </a:cxn>
                <a:cxn ang="0">
                  <a:pos x="3193" y="1038"/>
                </a:cxn>
                <a:cxn ang="0">
                  <a:pos x="3332" y="1168"/>
                </a:cxn>
                <a:cxn ang="0">
                  <a:pos x="3440" y="1280"/>
                </a:cxn>
                <a:cxn ang="0">
                  <a:pos x="3524" y="1380"/>
                </a:cxn>
                <a:cxn ang="0">
                  <a:pos x="3624" y="1491"/>
                </a:cxn>
                <a:cxn ang="0">
                  <a:pos x="3608" y="1491"/>
                </a:cxn>
                <a:cxn ang="0">
                  <a:pos x="0" y="1491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 cap="flat" cmpd="sng">
              <a:noFill/>
              <a:prstDash val="solid"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3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/>
              <a:ahLst/>
              <a:cxnLst>
                <a:cxn ang="0">
                  <a:pos x="2718" y="405"/>
                </a:cxn>
                <a:cxn ang="0">
                  <a:pos x="2466" y="333"/>
                </a:cxn>
                <a:cxn ang="0">
                  <a:pos x="2202" y="261"/>
                </a:cxn>
                <a:cxn ang="0">
                  <a:pos x="1929" y="198"/>
                </a:cxn>
                <a:cxn ang="0">
                  <a:pos x="1695" y="153"/>
                </a:cxn>
                <a:cxn ang="0">
                  <a:pos x="1434" y="111"/>
                </a:cxn>
                <a:cxn ang="0">
                  <a:pos x="1188" y="75"/>
                </a:cxn>
                <a:cxn ang="0">
                  <a:pos x="957" y="48"/>
                </a:cxn>
                <a:cxn ang="0">
                  <a:pos x="747" y="30"/>
                </a:cxn>
                <a:cxn ang="0">
                  <a:pos x="501" y="15"/>
                </a:cxn>
                <a:cxn ang="0">
                  <a:pos x="246" y="3"/>
                </a:cxn>
                <a:cxn ang="0">
                  <a:pos x="0" y="0"/>
                </a:cxn>
                <a:cxn ang="0">
                  <a:pos x="0" y="275"/>
                </a:cxn>
                <a:cxn ang="0">
                  <a:pos x="0" y="345"/>
                </a:cxn>
                <a:cxn ang="0">
                  <a:pos x="0" y="275"/>
                </a:cxn>
                <a:cxn ang="0">
                  <a:pos x="0" y="342"/>
                </a:cxn>
                <a:cxn ang="0">
                  <a:pos x="339" y="351"/>
                </a:cxn>
                <a:cxn ang="0">
                  <a:pos x="606" y="372"/>
                </a:cxn>
                <a:cxn ang="0">
                  <a:pos x="852" y="399"/>
                </a:cxn>
                <a:cxn ang="0">
                  <a:pos x="1068" y="435"/>
                </a:cxn>
                <a:cxn ang="0">
                  <a:pos x="1275" y="474"/>
                </a:cxn>
                <a:cxn ang="0">
                  <a:pos x="1545" y="540"/>
                </a:cxn>
                <a:cxn ang="0">
                  <a:pos x="1761" y="603"/>
                </a:cxn>
                <a:cxn ang="0">
                  <a:pos x="1971" y="678"/>
                </a:cxn>
                <a:cxn ang="0">
                  <a:pos x="2166" y="747"/>
                </a:cxn>
                <a:cxn ang="0">
                  <a:pos x="2397" y="852"/>
                </a:cxn>
                <a:cxn ang="0">
                  <a:pos x="2613" y="960"/>
                </a:cxn>
                <a:cxn ang="0">
                  <a:pos x="2832" y="1095"/>
                </a:cxn>
                <a:cxn ang="0">
                  <a:pos x="3012" y="1212"/>
                </a:cxn>
                <a:cxn ang="0">
                  <a:pos x="3186" y="1347"/>
                </a:cxn>
                <a:cxn ang="0">
                  <a:pos x="3351" y="1497"/>
                </a:cxn>
                <a:cxn ang="0">
                  <a:pos x="3480" y="1629"/>
                </a:cxn>
                <a:cxn ang="0">
                  <a:pos x="3612" y="1785"/>
                </a:cxn>
                <a:cxn ang="0">
                  <a:pos x="3699" y="1901"/>
                </a:cxn>
                <a:cxn ang="0">
                  <a:pos x="5142" y="1901"/>
                </a:cxn>
                <a:cxn ang="0">
                  <a:pos x="5076" y="1827"/>
                </a:cxn>
                <a:cxn ang="0">
                  <a:pos x="4968" y="1707"/>
                </a:cxn>
                <a:cxn ang="0">
                  <a:pos x="4797" y="1539"/>
                </a:cxn>
                <a:cxn ang="0">
                  <a:pos x="4617" y="1383"/>
                </a:cxn>
                <a:cxn ang="0">
                  <a:pos x="4410" y="1221"/>
                </a:cxn>
                <a:cxn ang="0">
                  <a:pos x="4185" y="1071"/>
                </a:cxn>
                <a:cxn ang="0">
                  <a:pos x="3960" y="939"/>
                </a:cxn>
                <a:cxn ang="0">
                  <a:pos x="3708" y="801"/>
                </a:cxn>
                <a:cxn ang="0">
                  <a:pos x="3492" y="702"/>
                </a:cxn>
                <a:cxn ang="0">
                  <a:pos x="3231" y="588"/>
                </a:cxn>
                <a:cxn ang="0">
                  <a:pos x="2964" y="489"/>
                </a:cxn>
                <a:cxn ang="0">
                  <a:pos x="2718" y="405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4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558" y="357"/>
                </a:cxn>
                <a:cxn ang="0">
                  <a:pos x="807" y="375"/>
                </a:cxn>
                <a:cxn ang="0">
                  <a:pos x="1056" y="399"/>
                </a:cxn>
                <a:cxn ang="0">
                  <a:pos x="1272" y="426"/>
                </a:cxn>
                <a:cxn ang="0">
                  <a:pos x="1539" y="465"/>
                </a:cxn>
                <a:cxn ang="0">
                  <a:pos x="1791" y="510"/>
                </a:cxn>
                <a:cxn ang="0">
                  <a:pos x="2076" y="570"/>
                </a:cxn>
                <a:cxn ang="0">
                  <a:pos x="2334" y="630"/>
                </a:cxn>
                <a:cxn ang="0">
                  <a:pos x="2544" y="687"/>
                </a:cxn>
                <a:cxn ang="0">
                  <a:pos x="2775" y="759"/>
                </a:cxn>
                <a:cxn ang="0">
                  <a:pos x="3003" y="837"/>
                </a:cxn>
                <a:cxn ang="0">
                  <a:pos x="3231" y="924"/>
                </a:cxn>
                <a:cxn ang="0">
                  <a:pos x="3438" y="1005"/>
                </a:cxn>
                <a:cxn ang="0">
                  <a:pos x="3663" y="1110"/>
                </a:cxn>
                <a:cxn ang="0">
                  <a:pos x="3903" y="1233"/>
                </a:cxn>
                <a:cxn ang="0">
                  <a:pos x="4149" y="1374"/>
                </a:cxn>
                <a:cxn ang="0">
                  <a:pos x="4353" y="1506"/>
                </a:cxn>
                <a:cxn ang="0">
                  <a:pos x="4491" y="1602"/>
                </a:cxn>
                <a:cxn ang="0">
                  <a:pos x="4668" y="1740"/>
                </a:cxn>
                <a:cxn ang="0">
                  <a:pos x="4824" y="1875"/>
                </a:cxn>
                <a:cxn ang="0">
                  <a:pos x="4968" y="2016"/>
                </a:cxn>
                <a:cxn ang="0">
                  <a:pos x="5100" y="2154"/>
                </a:cxn>
                <a:cxn ang="0">
                  <a:pos x="5238" y="2324"/>
                </a:cxn>
                <a:cxn ang="0">
                  <a:pos x="5759" y="2324"/>
                </a:cxn>
                <a:cxn ang="0">
                  <a:pos x="5759" y="1245"/>
                </a:cxn>
                <a:cxn ang="0">
                  <a:pos x="5580" y="1119"/>
                </a:cxn>
                <a:cxn ang="0">
                  <a:pos x="5400" y="1020"/>
                </a:cxn>
                <a:cxn ang="0">
                  <a:pos x="5205" y="918"/>
                </a:cxn>
                <a:cxn ang="0">
                  <a:pos x="5031" y="837"/>
                </a:cxn>
                <a:cxn ang="0">
                  <a:pos x="4866" y="771"/>
                </a:cxn>
                <a:cxn ang="0">
                  <a:pos x="4710" y="711"/>
                </a:cxn>
                <a:cxn ang="0">
                  <a:pos x="4545" y="651"/>
                </a:cxn>
                <a:cxn ang="0">
                  <a:pos x="4386" y="600"/>
                </a:cxn>
                <a:cxn ang="0">
                  <a:pos x="4248" y="552"/>
                </a:cxn>
                <a:cxn ang="0">
                  <a:pos x="3993" y="483"/>
                </a:cxn>
                <a:cxn ang="0">
                  <a:pos x="3777" y="423"/>
                </a:cxn>
                <a:cxn ang="0">
                  <a:pos x="3564" y="375"/>
                </a:cxn>
                <a:cxn ang="0">
                  <a:pos x="3282" y="312"/>
                </a:cxn>
                <a:cxn ang="0">
                  <a:pos x="3003" y="261"/>
                </a:cxn>
                <a:cxn ang="0">
                  <a:pos x="2733" y="213"/>
                </a:cxn>
                <a:cxn ang="0">
                  <a:pos x="2451" y="171"/>
                </a:cxn>
                <a:cxn ang="0">
                  <a:pos x="2211" y="138"/>
                </a:cxn>
                <a:cxn ang="0">
                  <a:pos x="1974" y="108"/>
                </a:cxn>
                <a:cxn ang="0">
                  <a:pos x="1665" y="81"/>
                </a:cxn>
                <a:cxn ang="0">
                  <a:pos x="1437" y="60"/>
                </a:cxn>
                <a:cxn ang="0">
                  <a:pos x="1125" y="36"/>
                </a:cxn>
                <a:cxn ang="0">
                  <a:pos x="828" y="21"/>
                </a:cxn>
                <a:cxn ang="0">
                  <a:pos x="558" y="12"/>
                </a:cxn>
                <a:cxn ang="0">
                  <a:pos x="282" y="3"/>
                </a:cxn>
                <a:cxn ang="0">
                  <a:pos x="0" y="0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5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1"/>
                </a:cxn>
                <a:cxn ang="0">
                  <a:pos x="282" y="357"/>
                </a:cxn>
                <a:cxn ang="0">
                  <a:pos x="627" y="363"/>
                </a:cxn>
                <a:cxn ang="0">
                  <a:pos x="960" y="375"/>
                </a:cxn>
                <a:cxn ang="0">
                  <a:pos x="1218" y="393"/>
                </a:cxn>
                <a:cxn ang="0">
                  <a:pos x="1470" y="411"/>
                </a:cxn>
                <a:cxn ang="0">
                  <a:pos x="1746" y="435"/>
                </a:cxn>
                <a:cxn ang="0">
                  <a:pos x="2022" y="462"/>
                </a:cxn>
                <a:cxn ang="0">
                  <a:pos x="2340" y="504"/>
                </a:cxn>
                <a:cxn ang="0">
                  <a:pos x="2664" y="549"/>
                </a:cxn>
                <a:cxn ang="0">
                  <a:pos x="2952" y="597"/>
                </a:cxn>
                <a:cxn ang="0">
                  <a:pos x="3225" y="648"/>
                </a:cxn>
                <a:cxn ang="0">
                  <a:pos x="3513" y="708"/>
                </a:cxn>
                <a:cxn ang="0">
                  <a:pos x="3693" y="750"/>
                </a:cxn>
                <a:cxn ang="0">
                  <a:pos x="3936" y="810"/>
                </a:cxn>
                <a:cxn ang="0">
                  <a:pos x="4095" y="855"/>
                </a:cxn>
                <a:cxn ang="0">
                  <a:pos x="4281" y="909"/>
                </a:cxn>
                <a:cxn ang="0">
                  <a:pos x="4503" y="981"/>
                </a:cxn>
                <a:cxn ang="0">
                  <a:pos x="4704" y="1053"/>
                </a:cxn>
                <a:cxn ang="0">
                  <a:pos x="4911" y="1131"/>
                </a:cxn>
                <a:cxn ang="0">
                  <a:pos x="5073" y="1197"/>
                </a:cxn>
                <a:cxn ang="0">
                  <a:pos x="5256" y="1281"/>
                </a:cxn>
                <a:cxn ang="0">
                  <a:pos x="5475" y="1401"/>
                </a:cxn>
                <a:cxn ang="0">
                  <a:pos x="5628" y="1482"/>
                </a:cxn>
                <a:cxn ang="0">
                  <a:pos x="5759" y="1572"/>
                </a:cxn>
                <a:cxn ang="0">
                  <a:pos x="5759" y="633"/>
                </a:cxn>
                <a:cxn ang="0">
                  <a:pos x="5493" y="570"/>
                </a:cxn>
                <a:cxn ang="0">
                  <a:pos x="5214" y="501"/>
                </a:cxn>
                <a:cxn ang="0">
                  <a:pos x="4950" y="444"/>
                </a:cxn>
                <a:cxn ang="0">
                  <a:pos x="4701" y="396"/>
                </a:cxn>
                <a:cxn ang="0">
                  <a:pos x="4425" y="348"/>
                </a:cxn>
                <a:cxn ang="0">
                  <a:pos x="4110" y="294"/>
                </a:cxn>
                <a:cxn ang="0">
                  <a:pos x="3813" y="252"/>
                </a:cxn>
                <a:cxn ang="0">
                  <a:pos x="3549" y="213"/>
                </a:cxn>
                <a:cxn ang="0">
                  <a:pos x="3261" y="183"/>
                </a:cxn>
                <a:cxn ang="0">
                  <a:pos x="3015" y="153"/>
                </a:cxn>
                <a:cxn ang="0">
                  <a:pos x="2757" y="129"/>
                </a:cxn>
                <a:cxn ang="0">
                  <a:pos x="2520" y="105"/>
                </a:cxn>
                <a:cxn ang="0">
                  <a:pos x="2301" y="87"/>
                </a:cxn>
                <a:cxn ang="0">
                  <a:pos x="2013" y="66"/>
                </a:cxn>
                <a:cxn ang="0">
                  <a:pos x="1731" y="48"/>
                </a:cxn>
                <a:cxn ang="0">
                  <a:pos x="1524" y="39"/>
                </a:cxn>
                <a:cxn ang="0">
                  <a:pos x="1260" y="27"/>
                </a:cxn>
                <a:cxn ang="0">
                  <a:pos x="966" y="15"/>
                </a:cxn>
                <a:cxn ang="0">
                  <a:pos x="714" y="12"/>
                </a:cxn>
                <a:cxn ang="0">
                  <a:pos x="510" y="6"/>
                </a:cxn>
                <a:cxn ang="0">
                  <a:pos x="243" y="0"/>
                </a:cxn>
                <a:cxn ang="0">
                  <a:pos x="0" y="0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6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9"/>
                </a:cxn>
                <a:cxn ang="0">
                  <a:pos x="318" y="342"/>
                </a:cxn>
                <a:cxn ang="0">
                  <a:pos x="591" y="348"/>
                </a:cxn>
                <a:cxn ang="0">
                  <a:pos x="846" y="354"/>
                </a:cxn>
                <a:cxn ang="0">
                  <a:pos x="1074" y="360"/>
                </a:cxn>
                <a:cxn ang="0">
                  <a:pos x="1314" y="366"/>
                </a:cxn>
                <a:cxn ang="0">
                  <a:pos x="1599" y="381"/>
                </a:cxn>
                <a:cxn ang="0">
                  <a:pos x="1911" y="399"/>
                </a:cxn>
                <a:cxn ang="0">
                  <a:pos x="2241" y="420"/>
                </a:cxn>
                <a:cxn ang="0">
                  <a:pos x="2619" y="453"/>
                </a:cxn>
                <a:cxn ang="0">
                  <a:pos x="2889" y="477"/>
                </a:cxn>
                <a:cxn ang="0">
                  <a:pos x="3177" y="507"/>
                </a:cxn>
                <a:cxn ang="0">
                  <a:pos x="3498" y="543"/>
                </a:cxn>
                <a:cxn ang="0">
                  <a:pos x="3813" y="585"/>
                </a:cxn>
                <a:cxn ang="0">
                  <a:pos x="4044" y="618"/>
                </a:cxn>
                <a:cxn ang="0">
                  <a:pos x="4365" y="669"/>
                </a:cxn>
                <a:cxn ang="0">
                  <a:pos x="4683" y="726"/>
                </a:cxn>
                <a:cxn ang="0">
                  <a:pos x="4980" y="786"/>
                </a:cxn>
                <a:cxn ang="0">
                  <a:pos x="5268" y="846"/>
                </a:cxn>
                <a:cxn ang="0">
                  <a:pos x="5646" y="942"/>
                </a:cxn>
                <a:cxn ang="0">
                  <a:pos x="5759" y="969"/>
                </a:cxn>
                <a:cxn ang="0">
                  <a:pos x="5759" y="0"/>
                </a:cxn>
                <a:cxn ang="0">
                  <a:pos x="0" y="0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7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/>
              <a:ahLst/>
              <a:cxnLst>
                <a:cxn ang="0">
                  <a:pos x="0" y="753"/>
                </a:cxn>
                <a:cxn ang="0">
                  <a:pos x="0" y="1059"/>
                </a:cxn>
                <a:cxn ang="0">
                  <a:pos x="5759" y="1059"/>
                </a:cxn>
                <a:cxn ang="0">
                  <a:pos x="5759" y="0"/>
                </a:cxn>
                <a:cxn ang="0">
                  <a:pos x="5430" y="0"/>
                </a:cxn>
                <a:cxn ang="0">
                  <a:pos x="5298" y="84"/>
                </a:cxn>
                <a:cxn ang="0">
                  <a:pos x="5136" y="159"/>
                </a:cxn>
                <a:cxn ang="0">
                  <a:pos x="4968" y="222"/>
                </a:cxn>
                <a:cxn ang="0">
                  <a:pos x="4812" y="267"/>
                </a:cxn>
                <a:cxn ang="0">
                  <a:pos x="4626" y="324"/>
                </a:cxn>
                <a:cxn ang="0">
                  <a:pos x="4440" y="366"/>
                </a:cxn>
                <a:cxn ang="0">
                  <a:pos x="4230" y="414"/>
                </a:cxn>
                <a:cxn ang="0">
                  <a:pos x="3939" y="468"/>
                </a:cxn>
                <a:cxn ang="0">
                  <a:pos x="3711" y="504"/>
                </a:cxn>
                <a:cxn ang="0">
                  <a:pos x="3441" y="543"/>
                </a:cxn>
                <a:cxn ang="0">
                  <a:pos x="3189" y="579"/>
                </a:cxn>
                <a:cxn ang="0">
                  <a:pos x="2925" y="606"/>
                </a:cxn>
                <a:cxn ang="0">
                  <a:pos x="2679" y="633"/>
                </a:cxn>
                <a:cxn ang="0">
                  <a:pos x="2418" y="654"/>
                </a:cxn>
                <a:cxn ang="0">
                  <a:pos x="2142" y="675"/>
                </a:cxn>
                <a:cxn ang="0">
                  <a:pos x="1896" y="693"/>
                </a:cxn>
                <a:cxn ang="0">
                  <a:pos x="1647" y="708"/>
                </a:cxn>
                <a:cxn ang="0">
                  <a:pos x="1404" y="720"/>
                </a:cxn>
                <a:cxn ang="0">
                  <a:pos x="1170" y="732"/>
                </a:cxn>
                <a:cxn ang="0">
                  <a:pos x="906" y="738"/>
                </a:cxn>
                <a:cxn ang="0">
                  <a:pos x="534" y="747"/>
                </a:cxn>
                <a:cxn ang="0">
                  <a:pos x="201" y="753"/>
                </a:cxn>
                <a:cxn ang="0">
                  <a:pos x="0" y="753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8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0" y="672"/>
                </a:cxn>
                <a:cxn ang="0">
                  <a:pos x="303" y="672"/>
                </a:cxn>
                <a:cxn ang="0">
                  <a:pos x="723" y="663"/>
                </a:cxn>
                <a:cxn ang="0">
                  <a:pos x="1020" y="654"/>
                </a:cxn>
                <a:cxn ang="0">
                  <a:pos x="1302" y="642"/>
                </a:cxn>
                <a:cxn ang="0">
                  <a:pos x="1554" y="630"/>
                </a:cxn>
                <a:cxn ang="0">
                  <a:pos x="1779" y="615"/>
                </a:cxn>
                <a:cxn ang="0">
                  <a:pos x="1962" y="606"/>
                </a:cxn>
                <a:cxn ang="0">
                  <a:pos x="2193" y="588"/>
                </a:cxn>
                <a:cxn ang="0">
                  <a:pos x="2448" y="570"/>
                </a:cxn>
                <a:cxn ang="0">
                  <a:pos x="2700" y="546"/>
                </a:cxn>
                <a:cxn ang="0">
                  <a:pos x="2904" y="528"/>
                </a:cxn>
                <a:cxn ang="0">
                  <a:pos x="3138" y="498"/>
                </a:cxn>
                <a:cxn ang="0">
                  <a:pos x="3324" y="474"/>
                </a:cxn>
                <a:cxn ang="0">
                  <a:pos x="3534" y="447"/>
                </a:cxn>
                <a:cxn ang="0">
                  <a:pos x="3735" y="420"/>
                </a:cxn>
                <a:cxn ang="0">
                  <a:pos x="3933" y="384"/>
                </a:cxn>
                <a:cxn ang="0">
                  <a:pos x="4116" y="351"/>
                </a:cxn>
                <a:cxn ang="0">
                  <a:pos x="4266" y="318"/>
                </a:cxn>
                <a:cxn ang="0">
                  <a:pos x="4446" y="279"/>
                </a:cxn>
                <a:cxn ang="0">
                  <a:pos x="4620" y="237"/>
                </a:cxn>
                <a:cxn ang="0">
                  <a:pos x="4779" y="192"/>
                </a:cxn>
                <a:cxn ang="0">
                  <a:pos x="4920" y="147"/>
                </a:cxn>
                <a:cxn ang="0">
                  <a:pos x="5085" y="90"/>
                </a:cxn>
                <a:cxn ang="0">
                  <a:pos x="5193" y="42"/>
                </a:cxn>
                <a:cxn ang="0">
                  <a:pos x="5283" y="0"/>
                </a:cxn>
                <a:cxn ang="0">
                  <a:pos x="3201" y="0"/>
                </a:cxn>
                <a:cxn ang="0">
                  <a:pos x="2982" y="57"/>
                </a:cxn>
                <a:cxn ang="0">
                  <a:pos x="2775" y="108"/>
                </a:cxn>
                <a:cxn ang="0">
                  <a:pos x="2562" y="150"/>
                </a:cxn>
                <a:cxn ang="0">
                  <a:pos x="2397" y="183"/>
                </a:cxn>
                <a:cxn ang="0">
                  <a:pos x="2205" y="213"/>
                </a:cxn>
                <a:cxn ang="0">
                  <a:pos x="2001" y="243"/>
                </a:cxn>
                <a:cxn ang="0">
                  <a:pos x="1776" y="273"/>
                </a:cxn>
                <a:cxn ang="0">
                  <a:pos x="1536" y="297"/>
                </a:cxn>
                <a:cxn ang="0">
                  <a:pos x="1344" y="312"/>
                </a:cxn>
                <a:cxn ang="0">
                  <a:pos x="1134" y="330"/>
                </a:cxn>
                <a:cxn ang="0">
                  <a:pos x="921" y="342"/>
                </a:cxn>
                <a:cxn ang="0">
                  <a:pos x="696" y="354"/>
                </a:cxn>
                <a:cxn ang="0">
                  <a:pos x="501" y="360"/>
                </a:cxn>
                <a:cxn ang="0">
                  <a:pos x="279" y="366"/>
                </a:cxn>
                <a:cxn ang="0">
                  <a:pos x="99" y="369"/>
                </a:cxn>
                <a:cxn ang="0">
                  <a:pos x="0" y="366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4459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5"/>
                </a:cxn>
                <a:cxn ang="0">
                  <a:pos x="192" y="285"/>
                </a:cxn>
                <a:cxn ang="0">
                  <a:pos x="384" y="282"/>
                </a:cxn>
                <a:cxn ang="0">
                  <a:pos x="579" y="276"/>
                </a:cxn>
                <a:cxn ang="0">
                  <a:pos x="789" y="267"/>
                </a:cxn>
                <a:cxn ang="0">
                  <a:pos x="999" y="258"/>
                </a:cxn>
                <a:cxn ang="0">
                  <a:pos x="1161" y="246"/>
                </a:cxn>
                <a:cxn ang="0">
                  <a:pos x="1302" y="234"/>
                </a:cxn>
                <a:cxn ang="0">
                  <a:pos x="1458" y="222"/>
                </a:cxn>
                <a:cxn ang="0">
                  <a:pos x="1665" y="201"/>
                </a:cxn>
                <a:cxn ang="0">
                  <a:pos x="1992" y="159"/>
                </a:cxn>
                <a:cxn ang="0">
                  <a:pos x="2301" y="117"/>
                </a:cxn>
                <a:cxn ang="0">
                  <a:pos x="2604" y="60"/>
                </a:cxn>
                <a:cxn ang="0">
                  <a:pos x="2883" y="0"/>
                </a:cxn>
                <a:cxn ang="0">
                  <a:pos x="0" y="0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461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462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 smtClean="0"/>
              <a:t>Oct 2014</a:t>
            </a:r>
            <a:endParaRPr lang="en-US"/>
          </a:p>
        </p:txBody>
      </p:sp>
      <p:sp>
        <p:nvSpPr>
          <p:cNvPr id="104463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it-IT" smtClean="0"/>
              <a:t>2014 AMIA Conf. – Savannah, GA</a:t>
            </a:r>
            <a:endParaRPr lang="en-US"/>
          </a:p>
        </p:txBody>
      </p:sp>
      <p:sp>
        <p:nvSpPr>
          <p:cNvPr id="104464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176EDA8-3E96-4F3D-B5C8-1615994A947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4465" name="Picture 17" descr="cougar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6019800"/>
            <a:ext cx="742950" cy="762000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u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54233" cy="4390310"/>
          </a:xfrm>
          <a:prstGeom prst="rect">
            <a:avLst/>
          </a:prstGeom>
        </p:spPr>
      </p:pic>
      <p:pic>
        <p:nvPicPr>
          <p:cNvPr id="8" name="Picture 7" descr="54067048_e4070359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0767"/>
            <a:ext cx="5302977" cy="3977233"/>
          </a:xfrm>
          <a:prstGeom prst="rect">
            <a:avLst/>
          </a:prstGeom>
        </p:spPr>
      </p:pic>
      <p:pic>
        <p:nvPicPr>
          <p:cNvPr id="9" name="Picture 8" descr="insidev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608" y="0"/>
            <a:ext cx="4646391" cy="4937223"/>
          </a:xfrm>
          <a:prstGeom prst="rect">
            <a:avLst/>
          </a:prstGeom>
        </p:spPr>
      </p:pic>
      <p:pic>
        <p:nvPicPr>
          <p:cNvPr id="6" name="Picture 5" descr="offi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452" y="3933825"/>
            <a:ext cx="4388548" cy="2924175"/>
          </a:xfrm>
          <a:prstGeom prst="rect">
            <a:avLst/>
          </a:prstGeom>
        </p:spPr>
      </p:pic>
      <p:pic>
        <p:nvPicPr>
          <p:cNvPr id="2" name="Picture 1" descr="deser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8806" y="-1"/>
            <a:ext cx="6085193" cy="4563896"/>
          </a:xfrm>
          <a:prstGeom prst="rect">
            <a:avLst/>
          </a:prstGeom>
        </p:spPr>
      </p:pic>
      <p:pic>
        <p:nvPicPr>
          <p:cNvPr id="5" name="Picture 4" descr="h50815high-plains-bluffs00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128" y="2783132"/>
            <a:ext cx="6121867" cy="4074868"/>
          </a:xfrm>
          <a:prstGeom prst="rect">
            <a:avLst/>
          </a:prstGeom>
        </p:spPr>
      </p:pic>
      <p:pic>
        <p:nvPicPr>
          <p:cNvPr id="3" name="Picture 2" descr="Jungle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1"/>
            <a:ext cx="5746128" cy="38307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289" y="3556943"/>
            <a:ext cx="82746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203200">
                    <a:schemeClr val="tx2">
                      <a:lumMod val="40000"/>
                      <a:lumOff val="60000"/>
                      <a:alpha val="81000"/>
                    </a:schemeClr>
                  </a:glow>
                </a:effectLst>
              </a:rPr>
              <a:t>2. No Special Storage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203200">
                    <a:schemeClr val="tx2">
                      <a:lumMod val="40000"/>
                      <a:lumOff val="60000"/>
                      <a:alpha val="81000"/>
                    </a:schemeClr>
                  </a:glow>
                </a:effectLst>
              </a:rPr>
              <a:t>Conditions</a:t>
            </a:r>
            <a:endParaRPr lang="en-US" sz="7200" dirty="0">
              <a:solidFill>
                <a:schemeClr val="bg1"/>
              </a:solidFill>
              <a:effectLst>
                <a:glow rad="203200">
                  <a:schemeClr val="tx2">
                    <a:lumMod val="40000"/>
                    <a:lumOff val="60000"/>
                    <a:alpha val="81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7484" y="403136"/>
            <a:ext cx="4442242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en-US" sz="7200" dirty="0">
                <a:solidFill>
                  <a:srgbClr val="002060"/>
                </a:solidFill>
                <a:latin typeface="Georgia" pitchFamily="18" charset="0"/>
              </a:rPr>
              <a:t>Archiving: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45DC-DD8D-45DE-813B-26926A9F26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6211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6576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203200">
                    <a:schemeClr val="tx2">
                      <a:lumMod val="40000"/>
                      <a:lumOff val="60000"/>
                      <a:alpha val="81000"/>
                    </a:schemeClr>
                  </a:glow>
                </a:effectLst>
              </a:rPr>
              <a:t>3. Last ≥100 Years</a:t>
            </a:r>
            <a:endParaRPr lang="en-US" sz="7200" dirty="0">
              <a:solidFill>
                <a:schemeClr val="bg1"/>
              </a:solidFill>
              <a:effectLst>
                <a:glow rad="203200">
                  <a:schemeClr val="tx2">
                    <a:lumMod val="40000"/>
                    <a:lumOff val="60000"/>
                    <a:alpha val="81000"/>
                  </a:schemeClr>
                </a:glow>
              </a:effectLst>
            </a:endParaRPr>
          </a:p>
        </p:txBody>
      </p:sp>
      <p:pic>
        <p:nvPicPr>
          <p:cNvPr id="11" name="Picture 10" descr="Bell cur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857" y="1168400"/>
            <a:ext cx="7322344" cy="4686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52479" y="22136"/>
            <a:ext cx="4442242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en-US" sz="7200" dirty="0">
                <a:solidFill>
                  <a:srgbClr val="002060"/>
                </a:solidFill>
                <a:latin typeface="Georgia" pitchFamily="18" charset="0"/>
              </a:rPr>
              <a:t>Archiving: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45DC-DD8D-45DE-813B-26926A9F26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0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-distribution-ca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0" y="0"/>
            <a:ext cx="4457700" cy="4871803"/>
          </a:xfrm>
          <a:prstGeom prst="rect">
            <a:avLst/>
          </a:prstGeom>
        </p:spPr>
      </p:pic>
      <p:pic>
        <p:nvPicPr>
          <p:cNvPr id="10" name="Picture 9" descr="Server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751" y="3403600"/>
            <a:ext cx="4605249" cy="3453937"/>
          </a:xfrm>
          <a:prstGeom prst="rect">
            <a:avLst/>
          </a:prstGeom>
        </p:spPr>
      </p:pic>
      <p:pic>
        <p:nvPicPr>
          <p:cNvPr id="6" name="Picture 5" descr="Generato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0"/>
            <a:ext cx="4686301" cy="4000664"/>
          </a:xfrm>
          <a:prstGeom prst="rect">
            <a:avLst/>
          </a:prstGeom>
        </p:spPr>
      </p:pic>
      <p:pic>
        <p:nvPicPr>
          <p:cNvPr id="8" name="Picture 7" descr="Transmission line tow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89793"/>
            <a:ext cx="2717800" cy="4068207"/>
          </a:xfrm>
          <a:prstGeom prst="rect">
            <a:avLst/>
          </a:prstGeom>
        </p:spPr>
      </p:pic>
      <p:pic>
        <p:nvPicPr>
          <p:cNvPr id="9" name="Picture 8" descr="hard-disk-driv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1400" y="4000664"/>
            <a:ext cx="3263900" cy="2856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4032235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203200">
                    <a:schemeClr val="tx2">
                      <a:lumMod val="40000"/>
                      <a:lumOff val="60000"/>
                      <a:alpha val="81000"/>
                    </a:schemeClr>
                  </a:glow>
                </a:effectLst>
              </a:rPr>
              <a:t>4. No Power Required 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203200">
                    <a:schemeClr val="tx2">
                      <a:lumMod val="40000"/>
                      <a:lumOff val="60000"/>
                      <a:alpha val="81000"/>
                    </a:schemeClr>
                  </a:glow>
                </a:effectLst>
              </a:rPr>
              <a:t>(to preserve it)</a:t>
            </a:r>
            <a:endParaRPr lang="en-US" sz="7200" dirty="0">
              <a:solidFill>
                <a:schemeClr val="bg1"/>
              </a:solidFill>
              <a:effectLst>
                <a:glow rad="203200">
                  <a:schemeClr val="tx2">
                    <a:lumMod val="40000"/>
                    <a:lumOff val="60000"/>
                    <a:alpha val="81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3148" y="542836"/>
            <a:ext cx="4442242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en-US" sz="7200" dirty="0">
                <a:solidFill>
                  <a:srgbClr val="002060"/>
                </a:solidFill>
                <a:latin typeface="Georgia" pitchFamily="18" charset="0"/>
              </a:rPr>
              <a:t>Archiving: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45DC-DD8D-45DE-813B-26926A9F26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68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rv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099" y="5199"/>
            <a:ext cx="4279900" cy="4597400"/>
          </a:xfrm>
          <a:prstGeom prst="rect">
            <a:avLst/>
          </a:prstGeom>
        </p:spPr>
      </p:pic>
      <p:pic>
        <p:nvPicPr>
          <p:cNvPr id="5" name="Picture 4" descr="hard-disk-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99"/>
            <a:ext cx="4956278" cy="4338202"/>
          </a:xfrm>
          <a:prstGeom prst="rect">
            <a:avLst/>
          </a:prstGeom>
        </p:spPr>
      </p:pic>
      <p:pic>
        <p:nvPicPr>
          <p:cNvPr id="6" name="Picture 5" descr="Memory modul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0" y="3399983"/>
            <a:ext cx="4698999" cy="3458017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308"/>
            <a:ext cx="444500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4849" y="3174644"/>
            <a:ext cx="79882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203200">
                    <a:schemeClr val="tx2">
                      <a:lumMod val="40000"/>
                      <a:lumOff val="60000"/>
                      <a:alpha val="81000"/>
                    </a:schemeClr>
                  </a:glow>
                </a:effectLst>
              </a:rPr>
              <a:t>5. Easily Transported</a:t>
            </a:r>
            <a:endParaRPr lang="en-US" sz="7200" dirty="0">
              <a:solidFill>
                <a:schemeClr val="bg1"/>
              </a:solidFill>
              <a:effectLst>
                <a:glow rad="203200">
                  <a:schemeClr val="tx2">
                    <a:lumMod val="40000"/>
                    <a:lumOff val="60000"/>
                    <a:alpha val="81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2147" y="542836"/>
            <a:ext cx="4442242" cy="12003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en-US" sz="7200" dirty="0">
                <a:solidFill>
                  <a:srgbClr val="002060"/>
                </a:solidFill>
                <a:latin typeface="Georgia" pitchFamily="18" charset="0"/>
              </a:rPr>
              <a:t>Archiving: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45DC-DD8D-45DE-813B-26926A9F26E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6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300" y="47079"/>
            <a:ext cx="756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Georgia" pitchFamily="18" charset="0"/>
              </a:rPr>
              <a:t>Today’s Technology Options:</a:t>
            </a:r>
            <a:endParaRPr lang="en-US" sz="4400" dirty="0">
              <a:latin typeface="Georgia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4186"/>
            <a:ext cx="3893752" cy="352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hard-disk-driv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8100" y="3324186"/>
            <a:ext cx="4025900" cy="352384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816520"/>
            <a:ext cx="28575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42" y="2306827"/>
            <a:ext cx="2299516" cy="145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ecx.images-amazon.com/images/I/41W4XfX3fd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0655"/>
            <a:ext cx="3479800" cy="23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905693"/>
            <a:ext cx="27432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79337" y="1880690"/>
            <a:ext cx="1457926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Georgia" pitchFamily="18" charset="0"/>
              </a:rPr>
              <a:t>Flash</a:t>
            </a:r>
            <a:endParaRPr lang="en-US" sz="40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576" y="4732166"/>
            <a:ext cx="3276600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Georgia" pitchFamily="18" charset="0"/>
              </a:rPr>
              <a:t>Optical Discs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1445" y="5798966"/>
            <a:ext cx="4182555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002060"/>
                </a:solidFill>
                <a:latin typeface="Georgia" pitchFamily="18" charset="0"/>
              </a:rPr>
              <a:t>Hard-Disk Drives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12264" y="1617032"/>
            <a:ext cx="3531736" cy="70788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lvl="0"/>
            <a:r>
              <a:rPr lang="en-US" sz="4000" dirty="0" smtClean="0">
                <a:solidFill>
                  <a:srgbClr val="002060"/>
                </a:solidFill>
                <a:latin typeface="Georgia" pitchFamily="18" charset="0"/>
              </a:rPr>
              <a:t>Magnetic Tape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545DC-DD8D-45DE-813B-26926A9F26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636"/>
            <a:ext cx="7772400" cy="1143000"/>
          </a:xfrm>
        </p:spPr>
        <p:txBody>
          <a:bodyPr/>
          <a:lstStyle/>
          <a:p>
            <a:r>
              <a:rPr lang="en-US" sz="3600" dirty="0" smtClean="0"/>
              <a:t>State of (Digital) Storage Permanence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35363"/>
            <a:ext cx="8077200" cy="4114800"/>
          </a:xfrm>
        </p:spPr>
        <p:txBody>
          <a:bodyPr/>
          <a:lstStyle/>
          <a:p>
            <a:r>
              <a:rPr lang="en-US" sz="2400" dirty="0" smtClean="0"/>
              <a:t>Magnetic core (early days): permanent (&gt;200 years)</a:t>
            </a:r>
          </a:p>
          <a:p>
            <a:r>
              <a:rPr lang="en-US" sz="2400" dirty="0" smtClean="0"/>
              <a:t>SRAM, DRAM: milliseconds</a:t>
            </a:r>
          </a:p>
          <a:p>
            <a:r>
              <a:rPr lang="en-US" sz="2400" dirty="0" smtClean="0"/>
              <a:t>HDDs: 3-7 years</a:t>
            </a:r>
          </a:p>
          <a:p>
            <a:r>
              <a:rPr lang="en-US" sz="2400" dirty="0" smtClean="0"/>
              <a:t>Magnetic tape: 20-30 years (advertised); 5-7 years in practice</a:t>
            </a:r>
          </a:p>
          <a:p>
            <a:r>
              <a:rPr lang="en-US" sz="2400" dirty="0" smtClean="0"/>
              <a:t>Flash memory (Solid-State Drives): 8-10 years</a:t>
            </a:r>
          </a:p>
          <a:p>
            <a:r>
              <a:rPr lang="en-US" sz="2400" dirty="0" smtClean="0"/>
              <a:t>Optical discs: </a:t>
            </a:r>
            <a:r>
              <a:rPr lang="en-US" sz="2400" dirty="0" err="1" smtClean="0"/>
              <a:t>Recordables</a:t>
            </a:r>
            <a:r>
              <a:rPr lang="en-US" sz="2400" dirty="0"/>
              <a:t> </a:t>
            </a:r>
            <a:r>
              <a:rPr lang="en-US" sz="2400" dirty="0" smtClean="0"/>
              <a:t>≈ 20 years (advertised); 3-5 years in practice</a:t>
            </a:r>
          </a:p>
          <a:p>
            <a:r>
              <a:rPr lang="en-US" sz="2400" dirty="0" smtClean="0"/>
              <a:t>Archival recordable optical discs (except for M-Disc):       100 years advertised; 5-10 years in practice</a:t>
            </a:r>
          </a:p>
          <a:p>
            <a:pPr lvl="1"/>
            <a:r>
              <a:rPr lang="en-US" sz="2000" dirty="0" smtClean="0"/>
              <a:t>“Optical Disc Life Expectancy: A Field Report (ISOM/ODS 2011, Lihue, Kauai, Hawaii)</a:t>
            </a:r>
          </a:p>
          <a:p>
            <a:r>
              <a:rPr lang="en-US" sz="2400" dirty="0" smtClean="0"/>
              <a:t>M-Disc: DVD &gt;1000 years; BD &gt;300 years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/>
              <a:t>“Optical Disc Life Expectancy: A Field Report (ISOM/ODS 2011, Lihue, Kauai, Hawaii</a:t>
            </a:r>
            <a:r>
              <a:rPr lang="en-US" sz="2800" dirty="0" smtClean="0"/>
              <a:t>)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Barry M. Lunt, Matthew R. </a:t>
            </a:r>
            <a:r>
              <a:rPr lang="en-US" sz="2400" dirty="0" err="1" smtClean="0"/>
              <a:t>Linford</a:t>
            </a:r>
            <a:r>
              <a:rPr lang="en-US" sz="2400" dirty="0" smtClean="0"/>
              <a:t>, Douglas Hansen</a:t>
            </a:r>
          </a:p>
          <a:p>
            <a:r>
              <a:rPr lang="en-US" sz="2400" dirty="0" smtClean="0"/>
              <a:t>Holdings of two libraries – </a:t>
            </a:r>
            <a:r>
              <a:rPr lang="en-US" sz="2400" dirty="0" err="1" smtClean="0"/>
              <a:t>noncirculating</a:t>
            </a:r>
            <a:r>
              <a:rPr lang="en-US" sz="2400" dirty="0" smtClean="0"/>
              <a:t> discs</a:t>
            </a:r>
          </a:p>
          <a:p>
            <a:r>
              <a:rPr lang="en-US" sz="2400" dirty="0" smtClean="0"/>
              <a:t>Library 1: 8,500 DVDs, 8 brands, standard &amp; archival </a:t>
            </a:r>
          </a:p>
          <a:p>
            <a:r>
              <a:rPr lang="en-US" sz="2400" dirty="0" smtClean="0"/>
              <a:t>Library 2: 18,000 CDs, all archival</a:t>
            </a:r>
          </a:p>
          <a:p>
            <a:r>
              <a:rPr lang="en-US" sz="2400" dirty="0" smtClean="0"/>
              <a:t>Findings: </a:t>
            </a:r>
          </a:p>
          <a:p>
            <a:pPr lvl="1"/>
            <a:r>
              <a:rPr lang="en-US" sz="2000" dirty="0" smtClean="0"/>
              <a:t>≈2% loss/year (permanent data loss)</a:t>
            </a:r>
          </a:p>
          <a:p>
            <a:pPr lvl="1"/>
            <a:r>
              <a:rPr lang="en-US" sz="2000" dirty="0" smtClean="0"/>
              <a:t>Significant increase in BLER and PIESum8 in all discs (some far beyond spec)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2014 AMIA Conf. – Savannah, GA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D72D7-AE4B-4A7F-9D90-C9B97ECBFD4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23960</TotalTime>
  <Words>319</Words>
  <Application>Microsoft Office PowerPoint</Application>
  <PresentationFormat>On-screen Show (4:3)</PresentationFormat>
  <Paragraphs>59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Georgia</vt:lpstr>
      <vt:lpstr>Tahoma</vt:lpstr>
      <vt:lpstr>Times New Roman</vt:lpstr>
      <vt:lpstr>Pulse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of (Digital) Storage Permanence</vt:lpstr>
      <vt:lpstr>“Optical Disc Life Expectancy: A Field Report (ISOM/ODS 2011, Lihue, Kauai, Hawaii)</vt:lpstr>
    </vt:vector>
  </TitlesOfParts>
  <Company>gasou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Accreditation Standards for Baccalaureate Programs in IT</dc:title>
  <dc:creator>sit</dc:creator>
  <cp:lastModifiedBy>Barry Lunt</cp:lastModifiedBy>
  <cp:revision>121</cp:revision>
  <dcterms:created xsi:type="dcterms:W3CDTF">2002-09-30T13:23:23Z</dcterms:created>
  <dcterms:modified xsi:type="dcterms:W3CDTF">2014-10-15T13:55:39Z</dcterms:modified>
</cp:coreProperties>
</file>