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438" r:id="rId2"/>
    <p:sldId id="445" r:id="rId3"/>
    <p:sldId id="446" r:id="rId4"/>
    <p:sldId id="416" r:id="rId5"/>
    <p:sldId id="423" r:id="rId6"/>
    <p:sldId id="426" r:id="rId7"/>
    <p:sldId id="424" r:id="rId8"/>
    <p:sldId id="427" r:id="rId9"/>
    <p:sldId id="428" r:id="rId10"/>
    <p:sldId id="429" r:id="rId11"/>
    <p:sldId id="425" r:id="rId12"/>
    <p:sldId id="430" r:id="rId13"/>
    <p:sldId id="439" r:id="rId14"/>
    <p:sldId id="440" r:id="rId15"/>
    <p:sldId id="441" r:id="rId16"/>
    <p:sldId id="442" r:id="rId17"/>
    <p:sldId id="443" r:id="rId18"/>
    <p:sldId id="444" r:id="rId19"/>
    <p:sldId id="435" r:id="rId20"/>
    <p:sldId id="434" r:id="rId21"/>
    <p:sldId id="431" r:id="rId22"/>
    <p:sldId id="447" r:id="rId23"/>
    <p:sldId id="436" r:id="rId24"/>
    <p:sldId id="437" r:id="rId25"/>
    <p:sldId id="433" r:id="rId26"/>
    <p:sldId id="402" r:id="rId27"/>
    <p:sldId id="403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C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9" autoAdjust="0"/>
    <p:restoredTop sz="94712" autoAdjust="0"/>
  </p:normalViewPr>
  <p:slideViewPr>
    <p:cSldViewPr>
      <p:cViewPr varScale="1">
        <p:scale>
          <a:sx n="84" d="100"/>
          <a:sy n="84" d="100"/>
        </p:scale>
        <p:origin x="84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4A80A4C-005E-460B-93C8-CF898EA8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C9DF896D-8A12-4807-B66F-6C9EF579C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Paint: temperature,</a:t>
            </a:r>
            <a:r>
              <a:rPr lang="en-US" baseline="0" dirty="0" smtClean="0"/>
              <a:t> humidity; automotive: wear; ICs: temperature, humidity,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F896D-8A12-4807-B66F-6C9EF579C7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F896D-8A12-4807-B66F-6C9EF579C7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F896D-8A12-4807-B66F-6C9EF579C7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7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F896D-8A12-4807-B66F-6C9EF579C7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E0FFA-3EB6-4F9D-A201-660244E9A060}" type="slidenum">
              <a:rPr lang="en-US"/>
              <a:pPr/>
              <a:t>26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1A458-F2FB-49AE-A01F-BEA75AC486ED}" type="slidenum">
              <a:rPr lang="en-US"/>
              <a:pPr/>
              <a:t>27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8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54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A680AC-2C90-4699-94C5-64B4F92E1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7A37-85AA-4C88-8004-F27D8D3E9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E87D-9877-454A-9CB7-45A75154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72D7-AE4B-4A7F-9D90-C9B97ECBF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6FEA-F621-40F1-8694-13621127A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781D-B50F-4ED1-9728-6594901F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A2F2-38F0-4097-B9DA-BF9136BF3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131F-3D99-4677-8F61-3425A104E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45DC-DD8D-45DE-813B-26926A9F2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71A6-3A95-4DA6-BCB7-5C069F6DE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7272-4F16-4815-969C-F1C69AA96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76EDA8-3E96-4F3D-B5C8-1615994A947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65" name="Picture 17" descr="couga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6019800"/>
            <a:ext cx="742950" cy="762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8210"/>
          </a:xfrm>
        </p:spPr>
        <p:txBody>
          <a:bodyPr/>
          <a:lstStyle/>
          <a:p>
            <a:r>
              <a:rPr lang="en-US" sz="3600" dirty="0" smtClean="0"/>
              <a:t>Does It Really Need to Be This Way?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7772400" cy="4762500"/>
          </a:xfrm>
        </p:spPr>
        <p:txBody>
          <a:bodyPr/>
          <a:lstStyle/>
          <a:p>
            <a:r>
              <a:rPr lang="en-US" sz="2400" dirty="0" smtClean="0"/>
              <a:t>What is digital data?</a:t>
            </a:r>
          </a:p>
          <a:p>
            <a:pPr lvl="1"/>
            <a:r>
              <a:rPr lang="en-US" sz="2000" dirty="0" smtClean="0"/>
              <a:t>Some kind of physical property</a:t>
            </a:r>
          </a:p>
          <a:p>
            <a:pPr lvl="1"/>
            <a:r>
              <a:rPr lang="en-US" sz="2000" dirty="0" smtClean="0"/>
              <a:t>Two stable states, preferably high contrast</a:t>
            </a:r>
          </a:p>
          <a:p>
            <a:pPr lvl="1"/>
            <a:r>
              <a:rPr lang="en-US" sz="2000" dirty="0" smtClean="0"/>
              <a:t>Can be permanent</a:t>
            </a:r>
          </a:p>
          <a:p>
            <a:pPr lvl="2"/>
            <a:r>
              <a:rPr lang="en-US" sz="1800" dirty="0" smtClean="0"/>
              <a:t>RLG </a:t>
            </a:r>
            <a:r>
              <a:rPr lang="en-US" sz="1800" dirty="0" err="1" smtClean="0"/>
              <a:t>DigiNews</a:t>
            </a:r>
            <a:r>
              <a:rPr lang="en-US" sz="1800" dirty="0" smtClean="0"/>
              <a:t>, Aug 15, 2005, </a:t>
            </a:r>
            <a:r>
              <a:rPr lang="en-US" sz="1800" dirty="0" err="1" smtClean="0"/>
              <a:t>Vol</a:t>
            </a:r>
            <a:r>
              <a:rPr lang="en-US" sz="1800" dirty="0" smtClean="0"/>
              <a:t> 9, #4</a:t>
            </a:r>
          </a:p>
          <a:p>
            <a:pPr lvl="2"/>
            <a:r>
              <a:rPr lang="en-US" sz="1800" dirty="0" err="1" smtClean="0"/>
              <a:t>Vivek</a:t>
            </a:r>
            <a:r>
              <a:rPr lang="en-US" sz="1800" dirty="0" smtClean="0"/>
              <a:t> </a:t>
            </a:r>
            <a:r>
              <a:rPr lang="en-US" sz="1800" dirty="0" err="1" smtClean="0"/>
              <a:t>Navale</a:t>
            </a:r>
            <a:r>
              <a:rPr lang="en-US" sz="1800" dirty="0" smtClean="0"/>
              <a:t>, NARA, “Predicting the Life Expectancy of Modern Tape &amp; Optical Media”</a:t>
            </a:r>
          </a:p>
          <a:p>
            <a:pPr marL="914400" lvl="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“[Research] predicts a mean life time of 1592 years for CD-ROMs stored under these conditions.”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What Is Permanent?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r>
              <a:rPr lang="en-US" sz="2400" dirty="0" smtClean="0"/>
              <a:t>For Paper: “Permanence</a:t>
            </a:r>
            <a:r>
              <a:rPr lang="en-US" sz="2400" dirty="0"/>
              <a:t>: The ability of paper to last at least several hundred years without significant deterioration under normal use and storage conditions in libraries and archives</a:t>
            </a:r>
            <a:r>
              <a:rPr lang="en-US" sz="2400" dirty="0" smtClean="0"/>
              <a:t>.” </a:t>
            </a:r>
            <a:r>
              <a:rPr lang="en-US" sz="1600" dirty="0" smtClean="0"/>
              <a:t>(ANSI/NISO Z39.48-1992 (R1997), “Permanence of Paper for Publications and Documents in Libraries and Archives”)</a:t>
            </a:r>
          </a:p>
          <a:p>
            <a:r>
              <a:rPr lang="en-US" sz="2400" dirty="0" smtClean="0"/>
              <a:t>A recent proposal for digital data: </a:t>
            </a:r>
            <a:r>
              <a:rPr lang="en-US" sz="2400" i="1" dirty="0"/>
              <a:t>Permanence: The ability of a digital data storage medium to last at least two hundred years without significant deterioration under normal use and storage conditions in libraries and archives. This means there is a 99.99% confidence of complete data recovery using the intended read mechanism or hardware.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/>
              <a:t>Does It Really Need to Be This Way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>NO!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9360"/>
            <a:ext cx="8305800" cy="4114800"/>
          </a:xfrm>
        </p:spPr>
        <p:txBody>
          <a:bodyPr/>
          <a:lstStyle/>
          <a:p>
            <a:r>
              <a:rPr lang="en-US" dirty="0" smtClean="0"/>
              <a:t>A Materials Perspective</a:t>
            </a:r>
          </a:p>
          <a:p>
            <a:pPr lvl="1"/>
            <a:r>
              <a:rPr lang="en-US" dirty="0" smtClean="0"/>
              <a:t>Some materials last a VERY long time</a:t>
            </a:r>
          </a:p>
          <a:p>
            <a:pPr lvl="2"/>
            <a:r>
              <a:rPr lang="en-US" dirty="0" smtClean="0"/>
              <a:t>Gold				       ≈500 BCE</a:t>
            </a:r>
          </a:p>
          <a:p>
            <a:pPr lvl="2"/>
            <a:r>
              <a:rPr lang="en-US" dirty="0" smtClean="0"/>
              <a:t>Pottery</a:t>
            </a:r>
            <a:r>
              <a:rPr lang="en-US" dirty="0"/>
              <a:t> </a:t>
            </a:r>
            <a:r>
              <a:rPr lang="en-US" dirty="0" smtClean="0"/>
              <a:t> 	          ≈500 BCE</a:t>
            </a:r>
          </a:p>
          <a:p>
            <a:pPr lvl="2"/>
            <a:r>
              <a:rPr lang="en-US" dirty="0" smtClean="0"/>
              <a:t>Ink on parchment</a:t>
            </a:r>
          </a:p>
          <a:p>
            <a:pPr marL="914400" lvl="2" indent="0">
              <a:buNone/>
            </a:pPr>
            <a:r>
              <a:rPr lang="en-US" dirty="0" smtClean="0"/>
              <a:t>         ≈1400 CE</a:t>
            </a:r>
          </a:p>
          <a:p>
            <a:pPr marL="914400" lvl="2" indent="0">
              <a:buNone/>
            </a:pPr>
            <a:r>
              <a:rPr lang="en-US" dirty="0" smtClean="0"/>
              <a:t>Ink on paper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www.phoenician.org/gold_plates_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254760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rage Jar with Herakles Attacking a Centaur, Greek, Athens, about 530–520 B.C. The J. Paul Getty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86518"/>
            <a:ext cx="1520825" cy="20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st page of the Rijmkroniek by Melis Stoke (Manuscript A, 14th century) Parchment, 90 p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31" y="3581400"/>
            <a:ext cx="1840494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upandcross.com/wp-content/uploads/2010/08/img12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1" y="4572000"/>
            <a:ext cx="2054225" cy="13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0256" y="591135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≈250 CE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M-Disc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r>
              <a:rPr lang="en-US" dirty="0" smtClean="0"/>
              <a:t>Stable materials on stable substrate</a:t>
            </a:r>
          </a:p>
          <a:p>
            <a:r>
              <a:rPr lang="en-US" dirty="0" smtClean="0"/>
              <a:t>Permanently altered by recording process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 err="1" smtClean="0"/>
              <a:t>hardcoat</a:t>
            </a:r>
            <a:r>
              <a:rPr lang="en-US" dirty="0" smtClean="0"/>
              <a:t>: LE ≈ 1000 years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hardcoat</a:t>
            </a:r>
            <a:r>
              <a:rPr lang="en-US" dirty="0" smtClean="0"/>
              <a:t>: LE &gt;&gt; 1000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Disc s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2628899"/>
            <a:ext cx="4182628" cy="2175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16" y="2628899"/>
            <a:ext cx="3217084" cy="21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dirty="0" smtClean="0"/>
              <a:t>What Is a Digital Error?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41" y="1219200"/>
            <a:ext cx="6463199" cy="4707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341" y="1752600"/>
            <a:ext cx="16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of digital data are converted to these signals when the data is read back.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600" dirty="0" smtClean="0"/>
              <a:t>What Is a Digital Error?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1576"/>
            <a:ext cx="7392825" cy="61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600" dirty="0" smtClean="0"/>
              <a:t>How Frequent Are Digital Errors?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449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Optical Discs: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1/200 (2E-2)</a:t>
            </a:r>
          </a:p>
          <a:p>
            <a:pPr marL="514350" indent="-514350">
              <a:buAutoNum type="arabicPeriod" startAt="2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Tape: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1/10,000 (1E-4)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Hard-Disk Drives: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1/2,000 (2E-3)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 Drives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1/1,000,000 (1E-6)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1000"/>
            <a:ext cx="838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atin typeface="Segoe UI Light" panose="020B0502040204020203" pitchFamily="34" charset="0"/>
              </a:rPr>
              <a:t>}</a:t>
            </a:r>
            <a:endParaRPr lang="en-US" sz="28700" dirty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1941" y="2662357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ECC: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1E-20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600" dirty="0" smtClean="0"/>
              <a:t>How Do We Deal with That?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 (Error-Correction Coding)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3048000" cy="226258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60249"/>
              </p:ext>
            </p:extLst>
          </p:nvPr>
        </p:nvGraphicFramePr>
        <p:xfrm>
          <a:off x="4518212" y="2057400"/>
          <a:ext cx="3101787" cy="2262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374"/>
                <a:gridCol w="547374"/>
                <a:gridCol w="547374"/>
                <a:gridCol w="547374"/>
                <a:gridCol w="912291"/>
              </a:tblGrid>
              <a:tr h="47043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Georgia" pitchFamily="18" charset="0"/>
                        </a:rPr>
                        <a:t>Data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  <a:latin typeface="Georgia" pitchFamily="18" charset="0"/>
                        </a:rPr>
                        <a:t>Sum</a:t>
                      </a: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8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8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8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48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8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600" dirty="0" smtClean="0"/>
              <a:t>How Do We Deal with That?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6800"/>
          </a:xfrm>
        </p:spPr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 (Error-Correction Coding)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84230"/>
              </p:ext>
            </p:extLst>
          </p:nvPr>
        </p:nvGraphicFramePr>
        <p:xfrm>
          <a:off x="4661649" y="1981200"/>
          <a:ext cx="3796551" cy="3428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029"/>
                <a:gridCol w="387529"/>
                <a:gridCol w="387529"/>
                <a:gridCol w="387529"/>
                <a:gridCol w="387529"/>
                <a:gridCol w="387529"/>
                <a:gridCol w="387529"/>
                <a:gridCol w="387529"/>
                <a:gridCol w="655819"/>
              </a:tblGrid>
              <a:tr h="40700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Georgia" pitchFamily="18" charset="0"/>
                        </a:rPr>
                        <a:t>Data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</a:rPr>
                        <a:t>Parity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dblStrike" baseline="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dblStrike" baseline="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57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dblStrike" baseline="0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dblStrike" baseline="0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0/1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595046"/>
              </p:ext>
            </p:extLst>
          </p:nvPr>
        </p:nvGraphicFramePr>
        <p:xfrm>
          <a:off x="533400" y="1981200"/>
          <a:ext cx="3675531" cy="3429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385"/>
                <a:gridCol w="375176"/>
                <a:gridCol w="375176"/>
                <a:gridCol w="375176"/>
                <a:gridCol w="375176"/>
                <a:gridCol w="375176"/>
                <a:gridCol w="375176"/>
                <a:gridCol w="375176"/>
                <a:gridCol w="634914"/>
              </a:tblGrid>
              <a:tr h="38882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eorgia" pitchFamily="18" charset="0"/>
                        </a:rPr>
                        <a:t>Data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Georgia" pitchFamily="18" charset="0"/>
                        </a:rPr>
                        <a:t>Parity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0/1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3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"/>
            <a:ext cx="7772400" cy="734007"/>
          </a:xfrm>
        </p:spPr>
        <p:txBody>
          <a:bodyPr/>
          <a:lstStyle/>
          <a:p>
            <a:r>
              <a:rPr lang="en-US" sz="3600" dirty="0" smtClean="0"/>
              <a:t>Data Health: Digital Errors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6887"/>
            <a:ext cx="6268212" cy="594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"/>
            <a:ext cx="7772400" cy="1143000"/>
          </a:xfrm>
        </p:spPr>
        <p:txBody>
          <a:bodyPr/>
          <a:lstStyle/>
          <a:p>
            <a:r>
              <a:rPr lang="en-US" sz="3600" dirty="0" smtClean="0"/>
              <a:t>Evidence from Our Research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990600"/>
            <a:ext cx="7353300" cy="51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8210"/>
          </a:xfrm>
        </p:spPr>
        <p:txBody>
          <a:bodyPr/>
          <a:lstStyle/>
          <a:p>
            <a:r>
              <a:rPr lang="en-US" sz="3600" dirty="0" smtClean="0"/>
              <a:t>What Really Is Digital Data?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343900" cy="4762500"/>
          </a:xfrm>
        </p:spPr>
        <p:txBody>
          <a:bodyPr/>
          <a:lstStyle/>
          <a:p>
            <a:r>
              <a:rPr lang="en-US" sz="2400" dirty="0" smtClean="0"/>
              <a:t>Some kind of physical property</a:t>
            </a:r>
          </a:p>
          <a:p>
            <a:pPr lvl="1"/>
            <a:r>
              <a:rPr lang="en-US" sz="1800" dirty="0" smtClean="0"/>
              <a:t>Two stable states</a:t>
            </a:r>
          </a:p>
          <a:p>
            <a:pPr lvl="1"/>
            <a:r>
              <a:rPr lang="en-US" sz="1800" dirty="0" smtClean="0"/>
              <a:t>Can be read optically or electronically or magnetically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2000" dirty="0" smtClean="0"/>
              <a:t>Recordable Optical Discs			Magnetic (HDDs, Tape)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		       Flash/Solid-State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3" descr="C:\Users\luntb\Documents\Barry-Main\My Files\Classes\650\Magnetic storage\Magnetic domains on hard dri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7253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11" y="4741754"/>
            <a:ext cx="2327148" cy="1515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41" y="2872530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Evidence from Our Research: </a:t>
            </a:r>
            <a:br>
              <a:rPr lang="en-US" sz="3600" dirty="0" smtClean="0"/>
            </a:br>
            <a:r>
              <a:rPr lang="en-US" sz="3600" dirty="0" smtClean="0"/>
              <a:t>Jitter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105400" cy="40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Status of Archival Options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Now a new standard (DVD-M)</a:t>
            </a:r>
          </a:p>
          <a:p>
            <a:r>
              <a:rPr lang="en-US" dirty="0" smtClean="0"/>
              <a:t>Optical disc library systems now available</a:t>
            </a:r>
          </a:p>
          <a:p>
            <a:pPr lvl="1"/>
            <a:r>
              <a:rPr lang="en-US" dirty="0" smtClean="0"/>
              <a:t>HLDS: 800 discs, single 8-U = 160 TB; x10 = 1.60 PB/rack</a:t>
            </a:r>
          </a:p>
          <a:p>
            <a:pPr lvl="1"/>
            <a:r>
              <a:rPr lang="en-US" dirty="0" smtClean="0"/>
              <a:t>Sony: 10-disc cartridges, </a:t>
            </a:r>
            <a:r>
              <a:rPr lang="en-US" dirty="0"/>
              <a:t>3</a:t>
            </a:r>
            <a:r>
              <a:rPr lang="en-US" dirty="0" smtClean="0"/>
              <a:t>0 slots, </a:t>
            </a:r>
            <a:r>
              <a:rPr lang="en-US" dirty="0"/>
              <a:t>1.5 TB/cartridge </a:t>
            </a:r>
            <a:r>
              <a:rPr lang="en-US" dirty="0" smtClean="0"/>
              <a:t>= </a:t>
            </a:r>
            <a:r>
              <a:rPr lang="en-US" dirty="0"/>
              <a:t>45 </a:t>
            </a:r>
            <a:r>
              <a:rPr lang="en-US" dirty="0" smtClean="0"/>
              <a:t>TB</a:t>
            </a:r>
          </a:p>
          <a:p>
            <a:pPr lvl="1"/>
            <a:r>
              <a:rPr lang="en-US" dirty="0" smtClean="0"/>
              <a:t>HIT (DiscArchival.com): 30 TB </a:t>
            </a:r>
            <a:r>
              <a:rPr lang="en-US" dirty="0" err="1" smtClean="0"/>
              <a:t>nearline</a:t>
            </a:r>
            <a:r>
              <a:rPr lang="en-US" dirty="0" smtClean="0"/>
              <a:t> (Tier 3)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Storage Tiers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Frequently accessed, always available (HDDs); access time ≈ 10 </a:t>
            </a:r>
            <a:r>
              <a:rPr lang="en-US" sz="2800" dirty="0" err="1" smtClean="0"/>
              <a:t>ms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Less frequently accessed, but must be online (HDDs or tape); access time ≈1 sec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Event-driven, rarely-used data (ODs or tape); access time ≈30 sec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Dark storage, truly archival, store and forget; access time ≈1 day</a:t>
            </a:r>
            <a:endParaRPr lang="en-US" sz="2400" dirty="0"/>
          </a:p>
          <a:p>
            <a:pPr lvl="1"/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99160"/>
          </a:xfrm>
        </p:spPr>
        <p:txBody>
          <a:bodyPr/>
          <a:lstStyle/>
          <a:p>
            <a:r>
              <a:rPr lang="en-US" sz="3600" dirty="0" smtClean="0"/>
              <a:t>Research: Permanent Solid-State Storage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953000"/>
          </a:xfrm>
        </p:spPr>
        <p:txBody>
          <a:bodyPr/>
          <a:lstStyle/>
          <a:p>
            <a:r>
              <a:rPr lang="en-US" dirty="0" smtClean="0"/>
              <a:t>PROM, but with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 reliability problems</a:t>
            </a:r>
          </a:p>
          <a:p>
            <a:r>
              <a:rPr lang="en-US" dirty="0" smtClean="0"/>
              <a:t>Potential density of flash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2819400" cy="457200"/>
          </a:xfrm>
        </p:spPr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20" y="838200"/>
            <a:ext cx="2895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49" y="3352800"/>
            <a:ext cx="4068515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3749"/>
            <a:ext cx="3429000" cy="25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49" y="0"/>
            <a:ext cx="8416951" cy="899160"/>
          </a:xfrm>
        </p:spPr>
        <p:txBody>
          <a:bodyPr/>
          <a:lstStyle/>
          <a:p>
            <a:r>
              <a:rPr lang="en-US" sz="3600" dirty="0" smtClean="0"/>
              <a:t>Research: Permanent Optical Tape Storage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01000" cy="4953000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ape, but with no reliability problems</a:t>
            </a:r>
          </a:p>
          <a:p>
            <a:pPr lvl="1"/>
            <a:r>
              <a:rPr lang="en-US" sz="2400" dirty="0" smtClean="0"/>
              <a:t>Will not delaminate</a:t>
            </a:r>
          </a:p>
          <a:p>
            <a:pPr lvl="1"/>
            <a:r>
              <a:rPr lang="en-US" sz="2400" dirty="0" smtClean="0"/>
              <a:t>As permanent as M-Disc</a:t>
            </a:r>
          </a:p>
          <a:p>
            <a:r>
              <a:rPr lang="en-US" sz="2800" dirty="0" smtClean="0"/>
              <a:t>Potential capacity of LTO tape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55436" y="3233103"/>
            <a:ext cx="972185" cy="99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632" y="3429000"/>
            <a:ext cx="3979126" cy="19974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767" y="3429000"/>
            <a:ext cx="3337364" cy="19889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346049" y="4352446"/>
            <a:ext cx="971550" cy="9893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490" y="5416227"/>
            <a:ext cx="189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 marks, seen with optical microscope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7041" y="5426455"/>
            <a:ext cx="5951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writing to optical tape. Note that most heat is confined to upper 1µm of tape, and high heat to only the recording layer.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z="3600" dirty="0" smtClean="0"/>
              <a:t>What About Format Obsolescence?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0125"/>
            <a:ext cx="7772400" cy="4114800"/>
          </a:xfrm>
        </p:spPr>
        <p:txBody>
          <a:bodyPr/>
          <a:lstStyle/>
          <a:p>
            <a:r>
              <a:rPr lang="en-US" dirty="0" smtClean="0"/>
              <a:t>Always an issue</a:t>
            </a:r>
          </a:p>
          <a:p>
            <a:r>
              <a:rPr lang="en-US" dirty="0" smtClean="0"/>
              <a:t>Historical lessons</a:t>
            </a:r>
          </a:p>
          <a:p>
            <a:pPr lvl="1"/>
            <a:r>
              <a:rPr lang="en-US" dirty="0" smtClean="0"/>
              <a:t>Linear A (Minoan, isle of Crete)</a:t>
            </a:r>
          </a:p>
          <a:p>
            <a:pPr lvl="1"/>
            <a:r>
              <a:rPr lang="en-US" dirty="0" smtClean="0"/>
              <a:t>Latin</a:t>
            </a:r>
          </a:p>
          <a:p>
            <a:r>
              <a:rPr lang="en-US" dirty="0" smtClean="0"/>
              <a:t>Persistence of marks is the </a:t>
            </a:r>
            <a:r>
              <a:rPr lang="en-US" i="1" dirty="0" smtClean="0"/>
              <a:t>sine qua non</a:t>
            </a:r>
            <a:endParaRPr lang="en-US" dirty="0" smtClean="0"/>
          </a:p>
          <a:p>
            <a:r>
              <a:rPr lang="en-US" dirty="0" smtClean="0"/>
              <a:t>We deciphered hieroglyphs only because:</a:t>
            </a:r>
          </a:p>
          <a:p>
            <a:pPr lvl="1"/>
            <a:r>
              <a:rPr lang="en-US" dirty="0" smtClean="0"/>
              <a:t>So many persisted</a:t>
            </a:r>
          </a:p>
          <a:p>
            <a:pPr lvl="1"/>
            <a:r>
              <a:rPr lang="en-US" dirty="0" smtClean="0"/>
              <a:t>The Rosetta Stone was not blank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9B6E7-9549-4F98-B7D9-93366DBBA096}" type="slidenum">
              <a:rPr lang="en-US"/>
              <a:pPr/>
              <a:t>26</a:t>
            </a:fld>
            <a:endParaRPr 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Permanence is very difficult to achieve, but can be done.</a:t>
            </a:r>
            <a:endParaRPr lang="en-US" dirty="0"/>
          </a:p>
          <a:p>
            <a:r>
              <a:rPr lang="en-US" dirty="0" smtClean="0"/>
              <a:t>We should start to care about this – there are now increasing options.</a:t>
            </a:r>
            <a:endParaRPr lang="en-US" dirty="0"/>
          </a:p>
          <a:p>
            <a:r>
              <a:rPr lang="en-US" dirty="0" smtClean="0"/>
              <a:t>More research is in progress.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6B96-BC30-4742-853C-D1A942EFB321}" type="slidenum">
              <a:rPr lang="en-US"/>
              <a:pPr/>
              <a:t>27</a:t>
            </a:fld>
            <a:endParaRPr lang="en-US"/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Questions/Comments/Thoughts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8210"/>
          </a:xfrm>
        </p:spPr>
        <p:txBody>
          <a:bodyPr/>
          <a:lstStyle/>
          <a:p>
            <a:r>
              <a:rPr lang="en-US" sz="3600" dirty="0" smtClean="0"/>
              <a:t>What Is the Place of Digital Data in Archiving?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6139"/>
            <a:ext cx="4419600" cy="31432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4419600" cy="31432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43438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Rosewood Std Regular" panose="04090804040204020202" pitchFamily="82" charset="0"/>
              </a:rPr>
              <a:t>Persistence of marks is the </a:t>
            </a:r>
            <a:r>
              <a:rPr lang="en-US" sz="3200" i="1" dirty="0" smtClean="0">
                <a:latin typeface="Rosewood Std Regular" panose="04090804040204020202" pitchFamily="82" charset="0"/>
              </a:rPr>
              <a:t>sine qua non </a:t>
            </a:r>
            <a:r>
              <a:rPr lang="en-US" sz="3200" dirty="0" smtClean="0">
                <a:latin typeface="Rosewood Std Regular" panose="04090804040204020202" pitchFamily="82" charset="0"/>
              </a:rPr>
              <a:t>of data archiving.</a:t>
            </a:r>
            <a:endParaRPr lang="en-US" sz="3200" dirty="0">
              <a:latin typeface="Rosewood Std Regular" panose="04090804040204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5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647700"/>
          </a:xfrm>
        </p:spPr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114800"/>
          </a:xfrm>
        </p:spPr>
        <p:txBody>
          <a:bodyPr/>
          <a:lstStyle/>
          <a:p>
            <a:r>
              <a:rPr lang="en-US" dirty="0" smtClean="0"/>
              <a:t>CD-ROMs: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CD-Rs: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30257"/>
            <a:ext cx="3451860" cy="146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Cross 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4467" y="2798315"/>
            <a:ext cx="3409950" cy="1893611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1" y="1016102"/>
            <a:ext cx="1996440" cy="1505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98315"/>
            <a:ext cx="2374900" cy="178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16" y="4821029"/>
            <a:ext cx="1861028" cy="18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86460"/>
          </a:xfrm>
        </p:spPr>
        <p:txBody>
          <a:bodyPr/>
          <a:lstStyle/>
          <a:p>
            <a:r>
              <a:rPr lang="en-US" sz="3600" dirty="0" smtClean="0"/>
              <a:t>Why Is Digital Data Ephemeral?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780"/>
            <a:ext cx="8229600" cy="4800600"/>
          </a:xfrm>
        </p:spPr>
        <p:txBody>
          <a:bodyPr/>
          <a:lstStyle/>
          <a:p>
            <a:r>
              <a:rPr lang="en-US" dirty="0" smtClean="0"/>
              <a:t>It’s always been that way</a:t>
            </a:r>
          </a:p>
          <a:p>
            <a:pPr lvl="1"/>
            <a:r>
              <a:rPr lang="en-US" sz="2400" dirty="0" smtClean="0"/>
              <a:t>Except for magnetic core</a:t>
            </a:r>
          </a:p>
          <a:p>
            <a:pPr lvl="1"/>
            <a:r>
              <a:rPr lang="en-US" sz="2400" dirty="0" smtClean="0"/>
              <a:t>Magnetic tape</a:t>
            </a:r>
          </a:p>
          <a:p>
            <a:pPr lvl="2"/>
            <a:r>
              <a:rPr lang="en-US" sz="2000" dirty="0">
                <a:latin typeface="Georgia" pitchFamily="18" charset="0"/>
              </a:rPr>
              <a:t>Stores data as magnetic domains in a magnetic material</a:t>
            </a:r>
          </a:p>
          <a:p>
            <a:pPr lvl="2"/>
            <a:r>
              <a:rPr lang="en-US" sz="2000" dirty="0">
                <a:latin typeface="Georgia" pitchFamily="18" charset="0"/>
              </a:rPr>
              <a:t>SNR degradation proportional to </a:t>
            </a:r>
            <a:r>
              <a:rPr lang="en-US" sz="2000" dirty="0" smtClean="0">
                <a:latin typeface="Georgia" pitchFamily="18" charset="0"/>
              </a:rPr>
              <a:t>temperature</a:t>
            </a:r>
          </a:p>
          <a:p>
            <a:pPr lvl="2"/>
            <a:r>
              <a:rPr lang="en-US" sz="2000" dirty="0" smtClean="0">
                <a:latin typeface="Georgia" pitchFamily="18" charset="0"/>
              </a:rPr>
              <a:t>Also suffers from delamination</a:t>
            </a:r>
          </a:p>
          <a:p>
            <a:pPr lvl="2"/>
            <a:endParaRPr lang="en-US" sz="2000" dirty="0">
              <a:latin typeface="Georgia" pitchFamily="18" charset="0"/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C:\Users\luntb\Documents\Barry-Main\My Files\Classes\650\Magnetic storage\Magnetic domains with fiel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95" y="3548061"/>
            <a:ext cx="4257005" cy="27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untb\Documents\Barry-Main\My Files\Classes\650\Magnetic storage\Magnetic domains on hard dri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8061"/>
            <a:ext cx="2745806" cy="27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20"/>
            <a:ext cx="7772400" cy="1143000"/>
          </a:xfrm>
        </p:spPr>
        <p:txBody>
          <a:bodyPr/>
          <a:lstStyle/>
          <a:p>
            <a:r>
              <a:rPr lang="en-US" sz="3600" dirty="0" smtClean="0"/>
              <a:t>Hard-Disc Drives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3640"/>
            <a:ext cx="7772400" cy="4114800"/>
          </a:xfrm>
        </p:spPr>
        <p:txBody>
          <a:bodyPr/>
          <a:lstStyle/>
          <a:p>
            <a:r>
              <a:rPr lang="en-US" sz="2400" dirty="0">
                <a:latin typeface="Georgia" pitchFamily="18" charset="0"/>
              </a:rPr>
              <a:t>The primary data storage technology in the world</a:t>
            </a:r>
          </a:p>
          <a:p>
            <a:r>
              <a:rPr lang="en-US" sz="2400" dirty="0" smtClean="0">
                <a:latin typeface="Georgia" pitchFamily="18" charset="0"/>
              </a:rPr>
              <a:t>Tens of millions </a:t>
            </a:r>
            <a:r>
              <a:rPr lang="en-US" sz="2400" dirty="0">
                <a:latin typeface="Georgia" pitchFamily="18" charset="0"/>
              </a:rPr>
              <a:t>of units sold every year</a:t>
            </a:r>
          </a:p>
          <a:p>
            <a:r>
              <a:rPr lang="en-US" sz="2400" dirty="0">
                <a:latin typeface="Georgia" pitchFamily="18" charset="0"/>
              </a:rPr>
              <a:t>Basic technology unchanged for &gt;50 </a:t>
            </a:r>
            <a:r>
              <a:rPr lang="en-US" sz="2400" dirty="0" smtClean="0">
                <a:latin typeface="Georgia" pitchFamily="18" charset="0"/>
              </a:rPr>
              <a:t>years</a:t>
            </a:r>
          </a:p>
          <a:p>
            <a:r>
              <a:rPr lang="en-US" sz="2400" dirty="0" smtClean="0">
                <a:latin typeface="Georgia" pitchFamily="18" charset="0"/>
              </a:rPr>
              <a:t>Catastrophic + slow failure mechanisms</a:t>
            </a:r>
            <a:endParaRPr lang="en-US" sz="2400" dirty="0">
              <a:latin typeface="Georg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http://www.ibm-1401.info/BillWorthington-305-RAM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088640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2772728" cy="242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r>
              <a:rPr lang="en-US" sz="3200" dirty="0" smtClean="0"/>
              <a:t>Flash (Solid-State Memory)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4114800"/>
          </a:xfrm>
        </p:spPr>
        <p:txBody>
          <a:bodyPr/>
          <a:lstStyle/>
          <a:p>
            <a:r>
              <a:rPr lang="en-US" sz="2800" dirty="0">
                <a:latin typeface="Georgia" pitchFamily="18" charset="0"/>
              </a:rPr>
              <a:t>Two main options:</a:t>
            </a:r>
          </a:p>
          <a:p>
            <a:pPr lvl="1"/>
            <a:r>
              <a:rPr lang="en-US" sz="2400" dirty="0">
                <a:latin typeface="Georgia" pitchFamily="18" charset="0"/>
              </a:rPr>
              <a:t>Flash drive (aka memory stick, jump drive, USB drive, etc.)</a:t>
            </a:r>
          </a:p>
          <a:p>
            <a:pPr lvl="1"/>
            <a:r>
              <a:rPr lang="en-US" sz="2400" dirty="0">
                <a:latin typeface="Georgia" pitchFamily="18" charset="0"/>
              </a:rPr>
              <a:t>SSD (solid-state drive)</a:t>
            </a:r>
          </a:p>
          <a:p>
            <a:pPr lvl="2"/>
            <a:r>
              <a:rPr lang="en-US" sz="2000" dirty="0">
                <a:latin typeface="Georgia" pitchFamily="18" charset="0"/>
              </a:rPr>
              <a:t>Just a lot of Flash memory, made to look like a HDD to your computer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6" y="3425190"/>
            <a:ext cx="2507543" cy="2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ecx.images-amazon.com/images/I/41W4XfX3fd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35" y="3425191"/>
            <a:ext cx="3747065" cy="25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7772400" cy="1143000"/>
          </a:xfrm>
        </p:spPr>
        <p:txBody>
          <a:bodyPr/>
          <a:lstStyle/>
          <a:p>
            <a:r>
              <a:rPr lang="en-US" sz="3200" dirty="0" smtClean="0"/>
              <a:t>Flash (Solid-State Memory), cont’d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077200" cy="4114800"/>
          </a:xfrm>
        </p:spPr>
        <p:txBody>
          <a:bodyPr/>
          <a:lstStyle/>
          <a:p>
            <a:r>
              <a:rPr lang="en-US" sz="2800" dirty="0">
                <a:latin typeface="Georgia" pitchFamily="18" charset="0"/>
              </a:rPr>
              <a:t>Basic technology extant since 1970s (EEPROM)</a:t>
            </a:r>
          </a:p>
          <a:p>
            <a:r>
              <a:rPr lang="en-US" sz="2800" dirty="0">
                <a:latin typeface="Georgia" pitchFamily="18" charset="0"/>
              </a:rPr>
              <a:t>Stores data as a charge on a floating gate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2" y="2133600"/>
            <a:ext cx="6025896" cy="39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76200"/>
            <a:ext cx="7772400" cy="990600"/>
          </a:xfrm>
        </p:spPr>
        <p:txBody>
          <a:bodyPr/>
          <a:lstStyle/>
          <a:p>
            <a:r>
              <a:rPr lang="en-US" sz="3600" dirty="0" smtClean="0"/>
              <a:t>1350 Years? How Do You Know?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6640"/>
            <a:ext cx="8305800" cy="4114800"/>
          </a:xfrm>
        </p:spPr>
        <p:txBody>
          <a:bodyPr/>
          <a:lstStyle/>
          <a:p>
            <a:r>
              <a:rPr lang="en-US" sz="2800" dirty="0" smtClean="0"/>
              <a:t>Accelerated aging</a:t>
            </a:r>
          </a:p>
          <a:p>
            <a:pPr lvl="1"/>
            <a:r>
              <a:rPr lang="en-US" sz="2400" dirty="0" smtClean="0"/>
              <a:t>Used in paint industry, then automotive, etc.</a:t>
            </a:r>
          </a:p>
          <a:p>
            <a:pPr lvl="1"/>
            <a:r>
              <a:rPr lang="en-US" sz="2400" dirty="0" smtClean="0"/>
              <a:t>Find out what causes degradation, then accelerate it</a:t>
            </a:r>
          </a:p>
          <a:p>
            <a:pPr lvl="1"/>
            <a:r>
              <a:rPr lang="en-US" sz="2400" dirty="0" smtClean="0"/>
              <a:t>Arrhenius, </a:t>
            </a:r>
            <a:r>
              <a:rPr lang="en-US" sz="2400" dirty="0" err="1" smtClean="0"/>
              <a:t>Eyring</a:t>
            </a:r>
            <a:r>
              <a:rPr lang="en-US" sz="2400" dirty="0" smtClean="0"/>
              <a:t> equations – extremely effective</a:t>
            </a:r>
          </a:p>
          <a:p>
            <a:r>
              <a:rPr lang="en-US" sz="2800" dirty="0" smtClean="0"/>
              <a:t>Digital errors: health monitor of digital data</a:t>
            </a:r>
          </a:p>
          <a:p>
            <a:pPr lvl="1"/>
            <a:r>
              <a:rPr lang="en-US" sz="2400" dirty="0" smtClean="0"/>
              <a:t>Readily readable</a:t>
            </a:r>
          </a:p>
          <a:p>
            <a:pPr lvl="1"/>
            <a:r>
              <a:rPr lang="en-US" sz="2400" dirty="0" smtClean="0"/>
              <a:t>Easy to analyze</a:t>
            </a:r>
          </a:p>
          <a:p>
            <a:pPr lvl="1"/>
            <a:r>
              <a:rPr lang="en-US" sz="2400" dirty="0" smtClean="0"/>
              <a:t>Directly correlates with (and is caused by) degradation</a:t>
            </a:r>
          </a:p>
          <a:p>
            <a:r>
              <a:rPr lang="en-US" sz="2800" dirty="0" smtClean="0"/>
              <a:t>Degradation can be mechanical, chemical, magnetic, or material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23958</TotalTime>
  <Words>1352</Words>
  <Application>Microsoft Office PowerPoint</Application>
  <PresentationFormat>On-screen Show (4:3)</PresentationFormat>
  <Paragraphs>416</Paragraphs>
  <Slides>27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Georgia</vt:lpstr>
      <vt:lpstr>Rosewood Std Regular</vt:lpstr>
      <vt:lpstr>Segoe UI Light</vt:lpstr>
      <vt:lpstr>Tahoma</vt:lpstr>
      <vt:lpstr>Times New Roman</vt:lpstr>
      <vt:lpstr>Pulse</vt:lpstr>
      <vt:lpstr>Does It Really Need to Be This Way?</vt:lpstr>
      <vt:lpstr>What Really Is Digital Data?</vt:lpstr>
      <vt:lpstr>What Is the Place of Digital Data in Archiving?</vt:lpstr>
      <vt:lpstr>Optical Discs</vt:lpstr>
      <vt:lpstr>Why Is Digital Data Ephemeral?</vt:lpstr>
      <vt:lpstr>Hard-Disc Drives</vt:lpstr>
      <vt:lpstr>Flash (Solid-State Memory)</vt:lpstr>
      <vt:lpstr>Flash (Solid-State Memory), cont’d</vt:lpstr>
      <vt:lpstr>1350 Years? How Do You Know?</vt:lpstr>
      <vt:lpstr>What Is Permanent?</vt:lpstr>
      <vt:lpstr>Does It Really Need to Be This Way? NO!</vt:lpstr>
      <vt:lpstr>M-Disc Approach</vt:lpstr>
      <vt:lpstr>What Is a Digital Error?</vt:lpstr>
      <vt:lpstr>What Is a Digital Error?</vt:lpstr>
      <vt:lpstr>How Frequent Are Digital Errors?</vt:lpstr>
      <vt:lpstr>How Do We Deal with That?</vt:lpstr>
      <vt:lpstr>How Do We Deal with That?</vt:lpstr>
      <vt:lpstr>Data Health: Digital Errors</vt:lpstr>
      <vt:lpstr>Evidence from Our Research</vt:lpstr>
      <vt:lpstr>Evidence from Our Research:  Jitter</vt:lpstr>
      <vt:lpstr>Status of Archival Options</vt:lpstr>
      <vt:lpstr>Storage Tiers</vt:lpstr>
      <vt:lpstr>Research: Permanent Solid-State Storage</vt:lpstr>
      <vt:lpstr>Research: Permanent Optical Tape Storage</vt:lpstr>
      <vt:lpstr>What About Format Obsolescence?</vt:lpstr>
      <vt:lpstr>Conclusion</vt:lpstr>
      <vt:lpstr>PowerPoint Presentation</vt:lpstr>
    </vt:vector>
  </TitlesOfParts>
  <Company>gasou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Accreditation Standards for Baccalaureate Programs in IT</dc:title>
  <dc:creator>sit</dc:creator>
  <cp:lastModifiedBy>Barry Lunt</cp:lastModifiedBy>
  <cp:revision>121</cp:revision>
  <dcterms:created xsi:type="dcterms:W3CDTF">2002-09-30T13:23:23Z</dcterms:created>
  <dcterms:modified xsi:type="dcterms:W3CDTF">2014-10-15T13:35:24Z</dcterms:modified>
</cp:coreProperties>
</file>