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95" r:id="rId1"/>
  </p:sldMasterIdLst>
  <p:notesMasterIdLst>
    <p:notesMasterId r:id="rId30"/>
  </p:notesMasterIdLst>
  <p:sldIdLst>
    <p:sldId id="256" r:id="rId2"/>
    <p:sldId id="292" r:id="rId3"/>
    <p:sldId id="293" r:id="rId4"/>
    <p:sldId id="257" r:id="rId5"/>
    <p:sldId id="258" r:id="rId6"/>
    <p:sldId id="261" r:id="rId7"/>
    <p:sldId id="268" r:id="rId8"/>
    <p:sldId id="269" r:id="rId9"/>
    <p:sldId id="294" r:id="rId10"/>
    <p:sldId id="295" r:id="rId11"/>
    <p:sldId id="296" r:id="rId12"/>
    <p:sldId id="297" r:id="rId13"/>
    <p:sldId id="276" r:id="rId14"/>
    <p:sldId id="277" r:id="rId15"/>
    <p:sldId id="26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5701"/>
  </p:normalViewPr>
  <p:slideViewPr>
    <p:cSldViewPr snapToGrid="0" snapToObjects="1">
      <p:cViewPr varScale="1">
        <p:scale>
          <a:sx n="103" d="100"/>
          <a:sy n="103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D590E-71F2-7547-A929-07D8127467A5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79916-B6A0-DB43-B523-069615416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9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79916-B6A0-DB43-B523-0696154168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8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US: UCLA,</a:t>
            </a:r>
            <a:r>
              <a:rPr lang="en-US" baseline="0" dirty="0" smtClean="0"/>
              <a:t> NYU, GEH/U of Rochester, ??</a:t>
            </a:r>
          </a:p>
          <a:p>
            <a:r>
              <a:rPr lang="en-US" baseline="0" dirty="0" smtClean="0"/>
              <a:t>Canada:  Ryerson U.</a:t>
            </a:r>
          </a:p>
          <a:p>
            <a:r>
              <a:rPr lang="en-US" baseline="0" dirty="0" smtClean="0"/>
              <a:t>UK:</a:t>
            </a:r>
          </a:p>
          <a:p>
            <a:r>
              <a:rPr lang="en-US" baseline="0" dirty="0" smtClean="0"/>
              <a:t>Europe:  Amsterdam, ???</a:t>
            </a:r>
          </a:p>
          <a:p>
            <a:r>
              <a:rPr lang="en-US" baseline="0" dirty="0" smtClean="0"/>
              <a:t>Australia: 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1F8CE-4654-D144-8366-C52897BF8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05D7-7823-1941-8086-93A4809597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2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05D7-7823-1941-8086-93A4809597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2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AMIA 2015 at Portland,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1F8CE-4654-D144-8366-C52897BF8C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88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3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34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6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0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23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18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32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6BAD8-81BF-814D-B25B-9F145EB18FC0}" type="datetimeFigureOut">
              <a:rPr lang="en-US" smtClean="0"/>
              <a:t>11/21/15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960A79-795E-4C44-BCB6-0D16DF2CD16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.org/educationcareers/sites/ala.org.educationcareers/files/content/careers/corecomp/corecompetences/finalcorecompstat09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n.jesandco.org/resources/D2527589" TargetMode="External"/><Relationship Id="rId3" Type="http://schemas.openxmlformats.org/officeDocument/2006/relationships/hyperlink" Target="http://membership.vraweb.org/resources/general/iyer_core_competencie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Competency-Based Frameworks for Moving Image Archiving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Karen F. Gracy</a:t>
            </a:r>
          </a:p>
          <a:p>
            <a:r>
              <a:rPr lang="en-US" dirty="0" smtClean="0"/>
              <a:t>School of Library and Information Science</a:t>
            </a:r>
          </a:p>
          <a:p>
            <a:r>
              <a:rPr lang="en-US" dirty="0" smtClean="0"/>
              <a:t>Kent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3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Domain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Reflects </a:t>
            </a:r>
            <a:r>
              <a:rPr lang="en-US" sz="2800" dirty="0"/>
              <a:t>Bloom’s </a:t>
            </a:r>
            <a:r>
              <a:rPr lang="en-US" sz="2800" dirty="0" smtClean="0"/>
              <a:t>Taxonomy (1956) of learning</a:t>
            </a:r>
          </a:p>
          <a:p>
            <a:pPr lvl="1"/>
            <a:r>
              <a:rPr lang="en-US" sz="2400" dirty="0" smtClean="0"/>
              <a:t>Knowledge</a:t>
            </a:r>
            <a:r>
              <a:rPr lang="en-US" sz="2400" dirty="0"/>
              <a:t>, Comprehension, Application, Analysis, Synthesis, and </a:t>
            </a:r>
            <a:r>
              <a:rPr lang="en-US" sz="2400" dirty="0" smtClean="0"/>
              <a:t>Evaluation.</a:t>
            </a:r>
          </a:p>
          <a:p>
            <a:r>
              <a:rPr lang="en-US" sz="2800" dirty="0" smtClean="0"/>
              <a:t>Often </a:t>
            </a:r>
            <a:r>
              <a:rPr lang="en-US" sz="2800" dirty="0"/>
              <a:t>the primary focus of tertiary </a:t>
            </a:r>
            <a:r>
              <a:rPr lang="en-US" sz="2800" dirty="0" smtClean="0"/>
              <a:t>education</a:t>
            </a:r>
          </a:p>
          <a:p>
            <a:pPr lvl="1"/>
            <a:r>
              <a:rPr lang="en-US" sz="2400" dirty="0" smtClean="0"/>
              <a:t>Helps students acquire knowledge of a particular discipline or field (the theoretical constructs and their historical contexts)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Psychomotor Domain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Involves </a:t>
            </a:r>
            <a:r>
              <a:rPr lang="en-US" sz="2400" dirty="0" smtClean="0"/>
              <a:t>skills requiring physical movement, coordination</a:t>
            </a:r>
            <a:r>
              <a:rPr lang="en-US" sz="2400" dirty="0"/>
              <a:t>, </a:t>
            </a:r>
            <a:r>
              <a:rPr lang="en-US" sz="2400" dirty="0" smtClean="0"/>
              <a:t>and/or </a:t>
            </a:r>
            <a:r>
              <a:rPr lang="en-US" sz="2400" dirty="0"/>
              <a:t>use of </a:t>
            </a:r>
            <a:r>
              <a:rPr lang="en-US" sz="2400" dirty="0" smtClean="0"/>
              <a:t>the senses such as sight, hearing, smell, touch, etc.</a:t>
            </a:r>
            <a:endParaRPr lang="en-US" sz="2400" dirty="0"/>
          </a:p>
          <a:p>
            <a:r>
              <a:rPr lang="en-US" sz="2400" dirty="0"/>
              <a:t>Levels of learning include imitation, manipulation, precision, articulation, and </a:t>
            </a:r>
            <a:r>
              <a:rPr lang="en-US" sz="2400" dirty="0" smtClean="0"/>
              <a:t>naturalization.</a:t>
            </a:r>
          </a:p>
          <a:p>
            <a:r>
              <a:rPr lang="en-US" sz="2400" dirty="0" smtClean="0"/>
              <a:t>While often underplayed in graduate education (assumption is often that students will gain many of these necessary skills in their first professional job) …</a:t>
            </a:r>
          </a:p>
          <a:p>
            <a:pPr lvl="1"/>
            <a:r>
              <a:rPr lang="en-US" sz="2000" dirty="0" smtClean="0"/>
              <a:t> </a:t>
            </a:r>
            <a:r>
              <a:rPr lang="en-US" sz="2400" b="1" dirty="0"/>
              <a:t>I</a:t>
            </a:r>
            <a:r>
              <a:rPr lang="en-US" sz="2400" b="1" dirty="0" smtClean="0"/>
              <a:t>n the AV archiving field it is essential that students make initial steps toward mastery of these skills to be successful in obtaining their first professional position.</a:t>
            </a:r>
            <a:endParaRPr lang="en-US" sz="2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Domain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Includes </a:t>
            </a:r>
            <a:r>
              <a:rPr lang="en-US" dirty="0"/>
              <a:t>those “soft skills” that we are interested in </a:t>
            </a:r>
            <a:r>
              <a:rPr lang="en-US" dirty="0" smtClean="0"/>
              <a:t>cultivating (communication, project and task management, teamwork, etc.).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Levels of learning include receiving, responding, valuing, organizing, and </a:t>
            </a:r>
            <a:r>
              <a:rPr lang="en-US" dirty="0" smtClean="0"/>
              <a:t>characterizing.</a:t>
            </a:r>
          </a:p>
          <a:p>
            <a:pPr>
              <a:buFont typeface="Wingdings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classroom should not be the only place where this learning occurs (other settings can include internships, conferences, social gatherings, etc.).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What’s the Difference Between a Competency and a Learning Objective?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Competencies </a:t>
            </a:r>
            <a:r>
              <a:rPr lang="en-US" u="sng" dirty="0"/>
              <a:t>define the applied skills and knowledge that enable people to successfully perform their work while learning objectives are specific to a course of instruction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“Competencies </a:t>
            </a:r>
            <a:r>
              <a:rPr lang="en-US" dirty="0"/>
              <a:t>are relevant to an individual’s job responsibilities, </a:t>
            </a:r>
            <a:r>
              <a:rPr lang="en-US" dirty="0" smtClean="0"/>
              <a:t>roles, </a:t>
            </a:r>
            <a:r>
              <a:rPr lang="en-US" dirty="0"/>
              <a:t>and capabilities. They are a way to verify that a learner has in fact learned what was intended in the learning objectives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Learning </a:t>
            </a:r>
            <a:r>
              <a:rPr lang="en-US" u="sng" dirty="0"/>
              <a:t>objectives describe what the </a:t>
            </a:r>
            <a:r>
              <a:rPr lang="en-US" u="sng" dirty="0" smtClean="0"/>
              <a:t>learner should </a:t>
            </a:r>
            <a:r>
              <a:rPr lang="en-US" u="sng" dirty="0"/>
              <a:t>be able to achieve at the end of a learning period</a:t>
            </a:r>
            <a:r>
              <a:rPr lang="en-US" dirty="0"/>
              <a:t>. Learning objectives should be specific, measurable statements and written in behavioral terms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“In </a:t>
            </a:r>
            <a:r>
              <a:rPr lang="en-US" dirty="0"/>
              <a:t>short</a:t>
            </a:r>
            <a:r>
              <a:rPr lang="en-US" u="sng" dirty="0"/>
              <a:t>, objectives say what we want the learners to know and competencies say how we can be certain they know it</a:t>
            </a:r>
            <a:r>
              <a:rPr lang="en-US" dirty="0" smtClean="0"/>
              <a:t>.“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Are “</a:t>
            </a:r>
            <a:r>
              <a:rPr lang="en-US" dirty="0" smtClean="0"/>
              <a:t>Core Competencies”?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829414"/>
            <a:ext cx="7467600" cy="39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Core competencies are those skills and knowledge that are valued across an academic program area or profession.</a:t>
            </a:r>
          </a:p>
          <a:p>
            <a:r>
              <a:rPr lang="en-US" dirty="0" smtClean="0"/>
              <a:t>They are used to align particular learning outcomes for courses to a larger set of expectations for the program or to educational guidelines developed for a field or profession.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 ALA’s Core Competences </a:t>
            </a:r>
            <a:r>
              <a:rPr lang="en-US" dirty="0"/>
              <a:t>of Librarianship, </a:t>
            </a:r>
            <a:r>
              <a:rPr lang="en-US" dirty="0">
                <a:hlinkClick r:id="rId2"/>
              </a:rPr>
              <a:t>http://www.ala.org/educationcareers/sites/ala.org.educationcareers/files/content/careers/corecomp/corecompetences/finalcorecompstat09.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Core competencies are best identified through a systematic process of building a larger framework of competencies for an area or profession.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</a:t>
            </a:r>
            <a:r>
              <a:rPr lang="en-US" dirty="0" smtClean="0"/>
              <a:t>Framework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need to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4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Purpose of Competency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helps us focus on what students can *do* upon completion of a learning module, course, or program, not just on what they know. </a:t>
            </a:r>
          </a:p>
          <a:p>
            <a:r>
              <a:rPr lang="en-US" dirty="0" smtClean="0"/>
              <a:t>It provides concrete evidence </a:t>
            </a:r>
            <a:r>
              <a:rPr lang="en-US" dirty="0"/>
              <a:t>that they </a:t>
            </a:r>
            <a:r>
              <a:rPr lang="en-US" dirty="0" smtClean="0"/>
              <a:t>can: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/>
              <a:t>what they know in a variety of </a:t>
            </a:r>
            <a:r>
              <a:rPr lang="en-US" dirty="0" smtClean="0"/>
              <a:t>settings;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able to analyze and evaluate new problems and </a:t>
            </a:r>
            <a:r>
              <a:rPr lang="en-US" dirty="0" smtClean="0"/>
              <a:t>situations;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solutions that may integrate new tools and systems to improve the final outcome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5280" y="66838"/>
            <a:ext cx="8041440" cy="1442674"/>
          </a:xfrm>
        </p:spPr>
        <p:txBody>
          <a:bodyPr/>
          <a:lstStyle/>
          <a:p>
            <a:r>
              <a:rPr lang="en-US" sz="3600" dirty="0"/>
              <a:t>Competencies as Confidence-Builders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65248" y="1605087"/>
            <a:ext cx="3657600" cy="48088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If written correctly, competencies should translate into </a:t>
            </a:r>
            <a:r>
              <a:rPr lang="en-US" b="1" dirty="0" smtClean="0"/>
              <a:t>student confidence </a:t>
            </a:r>
            <a:r>
              <a:rPr lang="en-US" dirty="0"/>
              <a:t>in applying knowledge to new situations and new problems (not just knowing particular tools, processes, and work environments).</a:t>
            </a:r>
          </a:p>
          <a:p>
            <a:r>
              <a:rPr lang="en-US" dirty="0"/>
              <a:t>A competency-based approach can be particularly successful in online or blended learning environments.</a:t>
            </a:r>
          </a:p>
          <a:p>
            <a:pPr lvl="1"/>
            <a:r>
              <a:rPr lang="en-US" dirty="0"/>
              <a:t>Can help build </a:t>
            </a:r>
            <a:r>
              <a:rPr lang="en-US" b="1" dirty="0"/>
              <a:t>employer confidence</a:t>
            </a:r>
            <a:r>
              <a:rPr lang="en-US" dirty="0"/>
              <a:t> in graduates of online programs, where many in the profession are still wary.</a:t>
            </a:r>
          </a:p>
          <a:p>
            <a:endParaRPr lang="en-US" dirty="0"/>
          </a:p>
        </p:txBody>
      </p:sp>
      <p:pic>
        <p:nvPicPr>
          <p:cNvPr id="6" name="Content Placeholder 5" descr="confidenc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00" b="-25600"/>
          <a:stretch>
            <a:fillRect/>
          </a:stretch>
        </p:blipFill>
        <p:spPr>
          <a:xfrm>
            <a:off x="6169152" y="2039112"/>
            <a:ext cx="365760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is a Competency Framework?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49039"/>
            <a:ext cx="7467600" cy="3951337"/>
          </a:xfrm>
        </p:spPr>
        <p:txBody>
          <a:bodyPr>
            <a:normAutofit/>
          </a:bodyPr>
          <a:lstStyle/>
          <a:p>
            <a:r>
              <a:rPr lang="en-US" dirty="0" smtClean="0"/>
              <a:t>In HR parlance, a “competency framework” </a:t>
            </a:r>
            <a:r>
              <a:rPr lang="en-US" dirty="0"/>
              <a:t>is a </a:t>
            </a:r>
            <a:r>
              <a:rPr lang="en-US" b="1" dirty="0"/>
              <a:t>structure that sets out and defines each individual competency </a:t>
            </a:r>
            <a:r>
              <a:rPr lang="en-US" dirty="0"/>
              <a:t>(such as problem-solving or people management</a:t>
            </a:r>
            <a:r>
              <a:rPr lang="en-US" dirty="0" smtClean="0"/>
              <a:t>) </a:t>
            </a:r>
            <a:r>
              <a:rPr lang="en-US" b="1" u="sng" dirty="0" smtClean="0"/>
              <a:t>required </a:t>
            </a:r>
            <a:r>
              <a:rPr lang="en-US" b="1" u="sng" dirty="0"/>
              <a:t>by individuals working in </a:t>
            </a:r>
            <a:r>
              <a:rPr lang="en-US" b="1" u="sng" dirty="0" smtClean="0"/>
              <a:t>an organization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educational settings, we can interpret competency framework as a </a:t>
            </a:r>
            <a:r>
              <a:rPr lang="en-US" b="1" dirty="0" smtClean="0"/>
              <a:t>structure that can guide curriculum development and implementation for academic programs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While an individual program can establish its own competency framework, there is </a:t>
            </a:r>
            <a:r>
              <a:rPr lang="en-US" b="1" dirty="0" smtClean="0"/>
              <a:t>also value in building one that the field or profession endorses</a:t>
            </a:r>
            <a:r>
              <a:rPr lang="en-US" dirty="0" smtClean="0"/>
              <a:t> (often through a professional association).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Competency Framework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Achievement Standards Network’s Competency Index for the </a:t>
            </a:r>
            <a:r>
              <a:rPr lang="en-US" dirty="0"/>
              <a:t>Library </a:t>
            </a:r>
            <a:r>
              <a:rPr lang="en-US" dirty="0" smtClean="0"/>
              <a:t>Field (2007), created by OCLC WebJunction: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://asn.jesandco.org/resources/</a:t>
            </a:r>
            <a:r>
              <a:rPr lang="en-US" dirty="0" smtClean="0">
                <a:hlinkClick r:id="rId2"/>
              </a:rPr>
              <a:t>D2527589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Organized into six clusters/areas</a:t>
            </a:r>
          </a:p>
          <a:p>
            <a:pPr lvl="1"/>
            <a:r>
              <a:rPr lang="en-US" dirty="0" smtClean="0"/>
              <a:t>High-level (would need to be further developed into more specific competencies for specialties)</a:t>
            </a:r>
          </a:p>
          <a:p>
            <a:pPr lvl="1"/>
            <a:r>
              <a:rPr lang="en-US" dirty="0" smtClean="0"/>
              <a:t>Uses a ontology approach (helpful way to develop and refine frameworks).</a:t>
            </a:r>
          </a:p>
          <a:p>
            <a:endParaRPr lang="en-US" dirty="0" smtClean="0"/>
          </a:p>
          <a:p>
            <a:r>
              <a:rPr lang="en-US" dirty="0" smtClean="0"/>
              <a:t>VRA Core Competencies for Visual Resources Management (2007):</a:t>
            </a:r>
          </a:p>
          <a:p>
            <a:pPr lvl="1"/>
            <a:r>
              <a:rPr lang="en-US" dirty="0">
                <a:hlinkClick r:id="rId3"/>
              </a:rPr>
              <a:t>http://membership.vraweb.org/resources/general/</a:t>
            </a:r>
            <a:r>
              <a:rPr lang="en-US" dirty="0" smtClean="0">
                <a:hlinkClick r:id="rId3"/>
              </a:rPr>
              <a:t>iyer_core_competencies.pdf</a:t>
            </a:r>
            <a:endParaRPr lang="en-US" dirty="0" smtClean="0"/>
          </a:p>
          <a:p>
            <a:pPr lvl="1"/>
            <a:r>
              <a:rPr lang="en-US" dirty="0" smtClean="0"/>
              <a:t>Combination of competencies from each of the three primary domains, organized in eight clusters/areas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AV Archiving Education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Graduate degree and graduate certificate programs:</a:t>
            </a:r>
          </a:p>
          <a:p>
            <a:pPr lvl="1"/>
            <a:r>
              <a:rPr lang="en-US" dirty="0" smtClean="0"/>
              <a:t>3 in </a:t>
            </a:r>
            <a:r>
              <a:rPr lang="en-US" dirty="0"/>
              <a:t>US: UCLA, NYU, GEH/U. of Rochester (U.S.) </a:t>
            </a:r>
            <a:endParaRPr lang="en-US" dirty="0" smtClean="0"/>
          </a:p>
          <a:p>
            <a:pPr lvl="1"/>
            <a:r>
              <a:rPr lang="en-US" dirty="0" smtClean="0"/>
              <a:t>1 in </a:t>
            </a:r>
            <a:r>
              <a:rPr lang="en-US" dirty="0"/>
              <a:t>Canada: </a:t>
            </a:r>
            <a:r>
              <a:rPr lang="en-US" dirty="0" smtClean="0"/>
              <a:t>Ryerson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in Europe: </a:t>
            </a:r>
            <a:r>
              <a:rPr lang="en-US" dirty="0" smtClean="0"/>
              <a:t>University </a:t>
            </a:r>
            <a:r>
              <a:rPr lang="en-US" dirty="0"/>
              <a:t>of Amsterdam (Netherlands),  </a:t>
            </a:r>
            <a:r>
              <a:rPr lang="en-US" dirty="0" smtClean="0"/>
              <a:t>University </a:t>
            </a:r>
            <a:r>
              <a:rPr lang="en-US" dirty="0"/>
              <a:t>of Lausanne (Switzerland), Stuttgart State Academy (Germany), FAMU (Prague, Czech Republic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 in Asia: Tainan National University (Taiwan)</a:t>
            </a:r>
          </a:p>
          <a:p>
            <a:pPr lvl="1"/>
            <a:r>
              <a:rPr lang="en-US" dirty="0" smtClean="0"/>
              <a:t>1 in Australia: Charles Sturt University</a:t>
            </a:r>
          </a:p>
        </p:txBody>
      </p:sp>
    </p:spTree>
    <p:extLst>
      <p:ext uri="{BB962C8B-B14F-4D97-AF65-F5344CB8AC3E}">
        <p14:creationId xmlns:p14="http://schemas.microsoft.com/office/powerpoint/2010/main" val="2408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4 at 12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373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280" y="-206891"/>
            <a:ext cx="8041440" cy="1442674"/>
          </a:xfrm>
        </p:spPr>
        <p:txBody>
          <a:bodyPr>
            <a:noAutofit/>
          </a:bodyPr>
          <a:lstStyle/>
          <a:p>
            <a:r>
              <a:rPr lang="en-US" sz="2400" dirty="0"/>
              <a:t>Competency Frameworks for Audiovisual Archiving?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365248" y="2039112"/>
            <a:ext cx="3657600" cy="39502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600" dirty="0"/>
              <a:t>Clusters competencies by types of positions:  top management, middle management, and skilled workers;</a:t>
            </a:r>
          </a:p>
          <a:p>
            <a:r>
              <a:rPr lang="en-US" sz="1600" dirty="0"/>
              <a:t>Top management includes heads of acquisition, cataloguing, documentation , technical services, library, publications, education/exhibition, public relations, and administration.</a:t>
            </a:r>
          </a:p>
          <a:p>
            <a:r>
              <a:rPr lang="en-US" sz="1600" dirty="0"/>
              <a:t>All top management requires extensive knowledge of the history of film, video, broadcasting, the technical processes and feasible audiovisual recording modes, as well as a thorough knowledge of general history.</a:t>
            </a:r>
          </a:p>
          <a:p>
            <a:r>
              <a:rPr lang="en-US" sz="1600" dirty="0"/>
              <a:t>Other knowledge may be more specialized, depending on job duties. </a:t>
            </a:r>
          </a:p>
          <a:p>
            <a:endParaRPr lang="en-US" sz="1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169152" y="2005246"/>
            <a:ext cx="3657600" cy="39502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/>
              <a:t>“There are broad areas of knowledge which could be considered as ‘basic equipment’ for all audiovisual archivists, whether acquired formally or informally. These include: </a:t>
            </a:r>
          </a:p>
          <a:p>
            <a:pPr lvl="1"/>
            <a:r>
              <a:rPr lang="en-US" sz="1400" dirty="0"/>
              <a:t>The history of the audiovisual media</a:t>
            </a:r>
          </a:p>
          <a:p>
            <a:pPr lvl="1"/>
            <a:r>
              <a:rPr lang="en-US" sz="1400" dirty="0"/>
              <a:t>Knowledge of the recording technologies of the various audiovisual media</a:t>
            </a:r>
          </a:p>
          <a:p>
            <a:pPr lvl="1"/>
            <a:r>
              <a:rPr lang="en-US" sz="1400" dirty="0"/>
              <a:t>Collection management strategies and policies</a:t>
            </a:r>
          </a:p>
          <a:p>
            <a:pPr lvl="1"/>
            <a:r>
              <a:rPr lang="en-US" sz="1400" dirty="0"/>
              <a:t>Technological basis for preservation and access</a:t>
            </a:r>
          </a:p>
          <a:p>
            <a:pPr lvl="1"/>
            <a:r>
              <a:rPr lang="en-US" sz="1400" dirty="0"/>
              <a:t>The history of audiovisual archiving</a:t>
            </a:r>
          </a:p>
          <a:p>
            <a:pPr lvl="1"/>
            <a:r>
              <a:rPr lang="en-US" sz="1400" dirty="0"/>
              <a:t>Basic media-related physics and chemistry</a:t>
            </a:r>
          </a:p>
          <a:p>
            <a:pPr lvl="1"/>
            <a:r>
              <a:rPr lang="en-US" sz="1400" dirty="0"/>
              <a:t>An understanding of contemporary history”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128964" y="1059921"/>
            <a:ext cx="4040188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Unesco’s </a:t>
            </a:r>
            <a:r>
              <a:rPr lang="en-US" sz="1600" i="1" dirty="0"/>
              <a:t>Curriculum Development for Training of Personnel in Moving Image and Sound Archives </a:t>
            </a:r>
            <a:r>
              <a:rPr lang="en-US" sz="1600" dirty="0"/>
              <a:t>(1990)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372226" y="1081881"/>
            <a:ext cx="4041775" cy="63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Edmondson’s </a:t>
            </a:r>
            <a:r>
              <a:rPr lang="en-US" i="1" dirty="0"/>
              <a:t>Philosophy of AV Archiving</a:t>
            </a:r>
            <a:r>
              <a:rPr lang="en-US" dirty="0"/>
              <a:t> (2004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Benefits of Developing Competency Frameworks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8091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Competency frameworks can often help us address equally </a:t>
            </a:r>
            <a:r>
              <a:rPr lang="en-US" sz="2800" u="sng" dirty="0"/>
              <a:t>all three domains of learning</a:t>
            </a:r>
            <a:r>
              <a:rPr lang="en-US" sz="2800" dirty="0"/>
              <a:t>, whereas learning objectives may focus primarily on the cognitive domain (</a:t>
            </a:r>
            <a:r>
              <a:rPr lang="en-US" sz="2800" dirty="0" smtClean="0"/>
              <a:t>i.e., </a:t>
            </a:r>
            <a:r>
              <a:rPr lang="en-US" sz="2800" dirty="0"/>
              <a:t>the subject matter of a particular course, or a program of study).</a:t>
            </a:r>
          </a:p>
          <a:p>
            <a:r>
              <a:rPr lang="en-US" sz="2800" dirty="0"/>
              <a:t>Frameworks can help us integrate a variety of learning opportunities, not just classroom experiences, into our programs.</a:t>
            </a:r>
          </a:p>
          <a:p>
            <a:r>
              <a:rPr lang="en-US" sz="2800" dirty="0"/>
              <a:t>Frameworks can help us work holistically, producing graduates who are more prepared to step into professional environments and achieve success in their chosen field.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Benefits to Competency Framework Development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066376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A competency framework that recognizes achievement at </a:t>
            </a:r>
            <a:r>
              <a:rPr lang="en-US" sz="2400" u="sng" dirty="0"/>
              <a:t>multiple career stages </a:t>
            </a:r>
            <a:r>
              <a:rPr lang="en-US" sz="2400" dirty="0"/>
              <a:t>can help educators focus on transmission and acquisition of skills and knowledge for both graduate education </a:t>
            </a:r>
            <a:r>
              <a:rPr lang="en-US" sz="2400" u="sng" dirty="0"/>
              <a:t>and</a:t>
            </a:r>
            <a:r>
              <a:rPr lang="en-US" sz="2400" dirty="0"/>
              <a:t> continuing education.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Students will have more confidence in their ability to step into professional settings and meet or exceed expectations for job performance.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Framework development and assessment that actively engage practitioners/employers will improve relations between academic programs and the profession and improve learning outcomes.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Barriers to Competency Framework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88955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Perception that developing competencies means the ‘dumbing-down’ of education;</a:t>
            </a:r>
          </a:p>
          <a:p>
            <a:r>
              <a:rPr lang="en-US" dirty="0" smtClean="0"/>
              <a:t>Perception that developing competencies will mean catering to specific job requirements or expectations of particular employers;</a:t>
            </a:r>
          </a:p>
          <a:p>
            <a:r>
              <a:rPr lang="en-US" dirty="0" smtClean="0"/>
              <a:t>Perception that competencies are set in stone and not flexible enough to accommodate different ways of thinking or interpretation;</a:t>
            </a:r>
          </a:p>
          <a:p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interest/motivation </a:t>
            </a:r>
            <a:r>
              <a:rPr lang="en-US" dirty="0"/>
              <a:t>to work collaboratively (perceived benefits are not compelling enough to warrant the work that goes into program-wide or field-wide competency framework development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Break Down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Create competencies that are not tied to particular technologies or systems, and that emphasize the application of knowledge to multiple situations and environments;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Build </a:t>
            </a:r>
            <a:r>
              <a:rPr lang="en-US" dirty="0"/>
              <a:t>communities that engage all stakeholders, including educators, practitioners/employers, and students so that all interests are equally represented in the competency development process</a:t>
            </a:r>
            <a:r>
              <a:rPr lang="en-US" dirty="0" smtClean="0"/>
              <a:t>;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Commit to regular reconsideration and revision of competencies that acknowledges and incorporates new knowledge and innovations so that competencies retain relevance.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Steps In Competency </a:t>
            </a:r>
            <a:r>
              <a:rPr lang="en-US" sz="3600" dirty="0"/>
              <a:t>Framework </a:t>
            </a:r>
            <a:r>
              <a:rPr lang="en-US" sz="3600" dirty="0" smtClean="0"/>
              <a:t>Development for Programs or Fields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45077"/>
            <a:ext cx="7467600" cy="4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Prepare</a:t>
            </a:r>
            <a:r>
              <a:rPr lang="en-US" dirty="0" smtClean="0"/>
              <a:t>, by defining the purpose of the framework and gathering a team that will develop it (including people that do the work—like practitioners!)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Collect</a:t>
            </a:r>
            <a:r>
              <a:rPr lang="en-US" dirty="0" smtClean="0"/>
              <a:t> information about relevant competencies through a variety of data collection techniques (literature reviews, reviews of syllabi and other instructional material, analysis of employment advertisements, surveys, observations, interviews/focus groups, etc.)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Build</a:t>
            </a:r>
            <a:r>
              <a:rPr lang="en-US" dirty="0" smtClean="0"/>
              <a:t> the framework by grouping the competency statements, creating and refining subgroups,  and identifying and naming the competencies.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Implement</a:t>
            </a:r>
            <a:r>
              <a:rPr lang="en-US" dirty="0" smtClean="0"/>
              <a:t> the framework—by using it as the starting point for developing and revising courses or programs, and relating course-specific learning objectives to program-wide competencies.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 Competency Framework Working Group,</a:t>
            </a:r>
            <a:br>
              <a:rPr lang="en-US" dirty="0" smtClean="0"/>
            </a:br>
            <a:r>
              <a:rPr lang="en-US" dirty="0" smtClean="0"/>
              <a:t>Current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Snowden Becker, UCLA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Edward Benoit, Louisiana State University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Janet Ceja, Simmons College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Karen Gracy, Kent State University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Asen</a:t>
            </a:r>
            <a:r>
              <a:rPr lang="en-US" dirty="0" smtClean="0"/>
              <a:t> Ivanov, University of Toronto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Lindsay Mattock, University of Iowa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Brian Real, University of Maryland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Ciaran Trace, UT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5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More questions/comments?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Want to join the working group on developing a competency framework for audiovisual archiving/preservation?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contact me at:</a:t>
            </a:r>
          </a:p>
          <a:p>
            <a:pPr marL="0" indent="0" algn="ctr">
              <a:buNone/>
            </a:pPr>
            <a:r>
              <a:rPr lang="en-US" dirty="0" smtClean="0"/>
              <a:t>kgracy@kent.edu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AV Archiving Today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LIS/I-School/Archives programs with relevant coursework (guesstimate:  approx. 20-30% of schools offer courses relevant to AV archiving)</a:t>
            </a:r>
          </a:p>
          <a:p>
            <a:pPr lvl="1"/>
            <a:r>
              <a:rPr lang="en-US" dirty="0"/>
              <a:t>UCLA program transitioning from separate MIAS degree to specialization within MLIS program.</a:t>
            </a:r>
          </a:p>
          <a:p>
            <a:r>
              <a:rPr lang="en-US" dirty="0"/>
              <a:t>Numerous short courses and workshops offered via </a:t>
            </a:r>
            <a:r>
              <a:rPr lang="en-US" dirty="0" smtClean="0"/>
              <a:t>AMIA, FIAF, other </a:t>
            </a:r>
            <a:r>
              <a:rPr lang="en-US" dirty="0"/>
              <a:t>archival associations, regional preservation networks, and other continuing education providers.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Challenges for AV Archiving </a:t>
            </a:r>
            <a:r>
              <a:rPr lang="en-US" sz="3600" dirty="0" smtClean="0"/>
              <a:t>PROFESSIONALIZATION, AND Education </a:t>
            </a:r>
            <a:r>
              <a:rPr lang="en-US" sz="3600" dirty="0"/>
              <a:t>Development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No graduate level degree or certificate program in audio archiving;</a:t>
            </a:r>
          </a:p>
          <a:p>
            <a:pPr lvl="1"/>
            <a:r>
              <a:rPr lang="en-US" dirty="0"/>
              <a:t>… although covered to some extent in some of the graduate archives courses and moving image archiving/preservation </a:t>
            </a:r>
            <a:r>
              <a:rPr lang="en-US" dirty="0" smtClean="0"/>
              <a:t>programs, and CE offerings.</a:t>
            </a:r>
            <a:endParaRPr lang="en-US" u="sng" dirty="0" smtClean="0"/>
          </a:p>
          <a:p>
            <a:r>
              <a:rPr lang="en-US" u="sng" dirty="0" smtClean="0"/>
              <a:t>No </a:t>
            </a:r>
            <a:r>
              <a:rPr lang="en-US" u="sng" dirty="0"/>
              <a:t>clear path for established </a:t>
            </a:r>
            <a:r>
              <a:rPr lang="en-US" u="sng" dirty="0" smtClean="0"/>
              <a:t>archival professionals </a:t>
            </a:r>
            <a:r>
              <a:rPr lang="en-US" u="sng" dirty="0"/>
              <a:t>to ramp up in </a:t>
            </a:r>
            <a:r>
              <a:rPr lang="en-US" u="sng" dirty="0" smtClean="0"/>
              <a:t>the AV area </a:t>
            </a:r>
            <a:r>
              <a:rPr lang="en-US" dirty="0"/>
              <a:t>if their previous education was not sufficient</a:t>
            </a:r>
            <a:r>
              <a:rPr lang="en-US" dirty="0" smtClean="0"/>
              <a:t>.</a:t>
            </a:r>
          </a:p>
          <a:p>
            <a:r>
              <a:rPr lang="en-US" u="sng" dirty="0"/>
              <a:t>No attempts to distinguish between entry-level, mid-career, and late-career expectations </a:t>
            </a:r>
            <a:r>
              <a:rPr lang="en-US" dirty="0"/>
              <a:t>for field-specific knowledge and competencies</a:t>
            </a:r>
            <a:r>
              <a:rPr lang="en-US" dirty="0" smtClean="0"/>
              <a:t>.</a:t>
            </a:r>
          </a:p>
          <a:p>
            <a:r>
              <a:rPr lang="en-US" u="sng" dirty="0"/>
              <a:t>No certifying body for audiovisual archiving programs or practitioners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Several abortive efforts aimed at establishing a system for accreditation or certification for moving image archivists in the last 15 years (never progressing beyond conversations at AMIA meetings</a:t>
            </a:r>
            <a:r>
              <a:rPr lang="en-US" dirty="0" smtClean="0"/>
              <a:t>).</a:t>
            </a:r>
          </a:p>
          <a:p>
            <a:r>
              <a:rPr lang="en-US" u="sng" dirty="0">
                <a:solidFill>
                  <a:schemeClr val="accent2"/>
                </a:solidFill>
              </a:rPr>
              <a:t>No commonly agreed-upon guidelines or competency framework for developing curriculum in this area</a:t>
            </a:r>
            <a:r>
              <a:rPr lang="en-US" dirty="0">
                <a:solidFill>
                  <a:schemeClr val="accent2"/>
                </a:solidFill>
              </a:rPr>
              <a:t>, at either graduate level or for professional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Previous conversations about developing guidelines for AV Archiving in the 2000’s were </a:t>
            </a:r>
            <a:r>
              <a:rPr lang="en-US" sz="2400" i="1" dirty="0" smtClean="0"/>
              <a:t>premature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ost established programs were too new at the time.</a:t>
            </a:r>
          </a:p>
          <a:p>
            <a:pPr lvl="1"/>
            <a:r>
              <a:rPr lang="en-US" sz="2000" dirty="0" smtClean="0"/>
              <a:t>Programs needed to go through 2-3 cycles of curriculum development and revision in order to be prepared to talk about field-wide curriculum guidelines.</a:t>
            </a:r>
          </a:p>
          <a:p>
            <a:r>
              <a:rPr lang="en-US" sz="2400" dirty="0" smtClean="0"/>
              <a:t>The digital </a:t>
            </a:r>
            <a:r>
              <a:rPr lang="en-US" sz="2400" dirty="0"/>
              <a:t>t</a:t>
            </a:r>
            <a:r>
              <a:rPr lang="en-US" sz="2400" dirty="0" smtClean="0"/>
              <a:t>ransition </a:t>
            </a:r>
            <a:r>
              <a:rPr lang="is-IS" sz="2400" dirty="0" smtClean="0"/>
              <a:t>…</a:t>
            </a:r>
          </a:p>
          <a:p>
            <a:pPr lvl="1"/>
            <a:r>
              <a:rPr lang="en-US" sz="2000" dirty="0"/>
              <a:t>Has heavily impacted the nature of audiovisual archiving work, which means that core knowledge/competencies have changed dramatically in a short period of time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Educators are now ready to take the lead.</a:t>
            </a:r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is now more acceptance of formal educational preparation for AV archivists, rather than the apprenticeship model of education previously dominant in this </a:t>
            </a:r>
            <a:r>
              <a:rPr lang="en-US" sz="2000" dirty="0" smtClean="0"/>
              <a:t>field.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shift of responsibility for leading development of guidelines must shift to educators, rather than being led by </a:t>
            </a:r>
            <a:r>
              <a:rPr lang="en-US" sz="2200" dirty="0" smtClean="0"/>
              <a:t>practitioners, although educators continue to need significant input from practitioners about expectations for skills of AV professionals.</a:t>
            </a:r>
            <a:endParaRPr lang="en-US" sz="2200" dirty="0"/>
          </a:p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9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A New Model for Educating AV Archivists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Competency-Based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199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Competencies—What Are They?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365248" y="2039112"/>
            <a:ext cx="3657600" cy="39502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  <a:r>
              <a:rPr lang="en-US" sz="2800" dirty="0"/>
              <a:t>A competency is …</a:t>
            </a:r>
          </a:p>
          <a:p>
            <a:pPr lvl="1"/>
            <a:r>
              <a:rPr lang="en-US" sz="2000" dirty="0"/>
              <a:t>“ … the capability to apply or use a set of related knowledge, skills, and abilities required to successfully perform ‘critical work functions’ or tasks in a defined work setting.”—University of Texas, School of Public Health</a:t>
            </a:r>
          </a:p>
        </p:txBody>
      </p:sp>
      <p:pic>
        <p:nvPicPr>
          <p:cNvPr id="3" name="Content Placeholder 2" descr="Competency_logo_WORDS_final.bmp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15" b="-23915"/>
          <a:stretch>
            <a:fillRect/>
          </a:stretch>
        </p:blipFill>
        <p:spPr>
          <a:xfrm>
            <a:off x="6169152" y="2039112"/>
            <a:ext cx="365760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50720"/>
            <a:ext cx="8708136" cy="4047744"/>
          </a:xfrm>
        </p:spPr>
        <p:txBody>
          <a:bodyPr>
            <a:noAutofit/>
          </a:bodyPr>
          <a:lstStyle/>
          <a:p>
            <a:r>
              <a:rPr lang="en-US" sz="2000" u="sng" dirty="0"/>
              <a:t>From human resources definitions</a:t>
            </a:r>
            <a:r>
              <a:rPr lang="en-US" sz="2000" dirty="0" smtClean="0"/>
              <a:t>:</a:t>
            </a:r>
          </a:p>
          <a:p>
            <a:endParaRPr lang="en-US" sz="100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Professional/Organizational</a:t>
            </a:r>
            <a:r>
              <a:rPr lang="en-US" dirty="0"/>
              <a:t>—generic/core competencies required of all professionals in a field (can be behavioral, “soft” skills or core subject knowledge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Functional</a:t>
            </a:r>
            <a:r>
              <a:rPr lang="en-US" dirty="0"/>
              <a:t>—standards of performance needed by an individual working in a specific role or function (could be technical expertise and/or specialized knowledge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Job</a:t>
            </a:r>
            <a:r>
              <a:rPr lang="en-US" dirty="0"/>
              <a:t>—specific behaviors, skills, knowledge sets required for exceptional performance in a specific </a:t>
            </a:r>
            <a:r>
              <a:rPr lang="en-US" dirty="0" smtClean="0"/>
              <a:t>job.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Leadership</a:t>
            </a:r>
            <a:r>
              <a:rPr lang="en-US" dirty="0"/>
              <a:t>—factors that lead to success in managerial, executive, and administrative </a:t>
            </a:r>
            <a:r>
              <a:rPr lang="en-US" dirty="0" smtClean="0"/>
              <a:t>positions.</a:t>
            </a:r>
            <a:endParaRPr lang="en-US" dirty="0"/>
          </a:p>
          <a:p>
            <a:r>
              <a:rPr lang="en-US" sz="2000" dirty="0"/>
              <a:t>In an educational setting, </a:t>
            </a:r>
            <a:r>
              <a:rPr lang="en-US" sz="2000" u="sng" dirty="0"/>
              <a:t>we tend to be more focused on the first two types</a:t>
            </a:r>
            <a:r>
              <a:rPr lang="en-US" sz="2000" dirty="0"/>
              <a:t> (as they often relate more to student cognitive development), but </a:t>
            </a:r>
            <a:r>
              <a:rPr lang="en-US" sz="2000" dirty="0" smtClean="0"/>
              <a:t>…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should also provide some opportunities to develop competencies in the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categories via activities that occur outside the classroom (internships/practica, social activities, problem-solving activities)</a:t>
            </a:r>
          </a:p>
        </p:txBody>
      </p:sp>
    </p:spTree>
    <p:extLst>
      <p:ext uri="{BB962C8B-B14F-4D97-AF65-F5344CB8AC3E}">
        <p14:creationId xmlns:p14="http://schemas.microsoft.com/office/powerpoint/2010/main" val="16929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Three Primary Domains of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design competencies for a program or field, one should ideally consider the three primary learning domains: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 Cognitive Domain</a:t>
            </a:r>
          </a:p>
          <a:p>
            <a:pPr lvl="1"/>
            <a:r>
              <a:rPr lang="en-US" sz="2400" dirty="0" smtClean="0"/>
              <a:t> Psychomotor Domain</a:t>
            </a:r>
          </a:p>
          <a:p>
            <a:pPr lvl="1"/>
            <a:r>
              <a:rPr lang="en-US" sz="2400" dirty="0" smtClean="0"/>
              <a:t> Affective Domain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#aeri2015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4331</TotalTime>
  <Words>2282</Words>
  <Application>Microsoft Macintosh PowerPoint</Application>
  <PresentationFormat>Widescreen</PresentationFormat>
  <Paragraphs>184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Tw Cen MT</vt:lpstr>
      <vt:lpstr>Tw Cen MT Condensed</vt:lpstr>
      <vt:lpstr>Wingdings</vt:lpstr>
      <vt:lpstr>Wingdings 3</vt:lpstr>
      <vt:lpstr>Arial</vt:lpstr>
      <vt:lpstr>Integral</vt:lpstr>
      <vt:lpstr>Competency-Based Frameworks for Moving Image Archiving Education</vt:lpstr>
      <vt:lpstr>AV Archiving Education Today</vt:lpstr>
      <vt:lpstr>AV Archiving Today (cont.)</vt:lpstr>
      <vt:lpstr>Challenges for AV Archiving PROFESSIONALIZATION, AND Education Development and Evaluation</vt:lpstr>
      <vt:lpstr>Why Now?</vt:lpstr>
      <vt:lpstr>Considering A New Model for Educating AV Archivists</vt:lpstr>
      <vt:lpstr>Competencies—What Are They?</vt:lpstr>
      <vt:lpstr>Types of Competencies</vt:lpstr>
      <vt:lpstr>Three Primary Domains of Learning</vt:lpstr>
      <vt:lpstr>Cognitive Domain</vt:lpstr>
      <vt:lpstr>Psychomotor Domain</vt:lpstr>
      <vt:lpstr>Affective Domain</vt:lpstr>
      <vt:lpstr>What’s the Difference Between a Competency and a Learning Objective?</vt:lpstr>
      <vt:lpstr>What Are “Core Competencies”?</vt:lpstr>
      <vt:lpstr>Competency Framework development</vt:lpstr>
      <vt:lpstr>What’s the Purpose of Competency Development?</vt:lpstr>
      <vt:lpstr>Competencies as Confidence-Builders</vt:lpstr>
      <vt:lpstr>What is a Competency Framework?</vt:lpstr>
      <vt:lpstr>Competency Framework Examples</vt:lpstr>
      <vt:lpstr>PowerPoint Presentation</vt:lpstr>
      <vt:lpstr>Competency Frameworks for Audiovisual Archiving?</vt:lpstr>
      <vt:lpstr>Benefits of Developing Competency Frameworks</vt:lpstr>
      <vt:lpstr>Benefits to Competency Framework Development (cont.)</vt:lpstr>
      <vt:lpstr>Barriers to Competency Framework Development</vt:lpstr>
      <vt:lpstr>Ways to Break Down Barriers</vt:lpstr>
      <vt:lpstr>Steps In Competency Framework Development for Programs or Fields</vt:lpstr>
      <vt:lpstr>AV Competency Framework Working Group, Current Members</vt:lpstr>
      <vt:lpstr>Thank You for Listening!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Competency-Based Frameworks for Moving Image Archiving Education</dc:title>
  <dc:creator>GRACY, KAREN F</dc:creator>
  <cp:lastModifiedBy>GRACY, KAREN F</cp:lastModifiedBy>
  <cp:revision>15</cp:revision>
  <dcterms:created xsi:type="dcterms:W3CDTF">2015-11-16T22:50:43Z</dcterms:created>
  <dcterms:modified xsi:type="dcterms:W3CDTF">2015-11-21T18:42:16Z</dcterms:modified>
</cp:coreProperties>
</file>