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56" r:id="rId2"/>
    <p:sldId id="257" r:id="rId3"/>
    <p:sldId id="258" r:id="rId4"/>
    <p:sldId id="266" r:id="rId5"/>
    <p:sldId id="259" r:id="rId6"/>
    <p:sldId id="262" r:id="rId7"/>
    <p:sldId id="263" r:id="rId8"/>
    <p:sldId id="265" r:id="rId9"/>
    <p:sldId id="264" r:id="rId10"/>
    <p:sldId id="261" r:id="rId11"/>
    <p:sldId id="260" r:id="rId12"/>
    <p:sldId id="268" r:id="rId13"/>
    <p:sldId id="267"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538"/>
    <p:restoredTop sz="71278" autoAdjust="0"/>
  </p:normalViewPr>
  <p:slideViewPr>
    <p:cSldViewPr snapToGrid="0" snapToObjects="1">
      <p:cViewPr>
        <p:scale>
          <a:sx n="72" d="100"/>
          <a:sy n="72" d="100"/>
        </p:scale>
        <p:origin x="-834" y="-402"/>
      </p:cViewPr>
      <p:guideLst>
        <p:guide orient="horz" pos="2160"/>
        <p:guide pos="3840"/>
      </p:guideLst>
    </p:cSldViewPr>
  </p:slideViewPr>
  <p:notesTextViewPr>
    <p:cViewPr>
      <p:scale>
        <a:sx n="100" d="100"/>
        <a:sy n="100" d="100"/>
      </p:scale>
      <p:origin x="0" y="0"/>
    </p:cViewPr>
  </p:notesTextViewPr>
  <p:notesViewPr>
    <p:cSldViewPr snapToGrid="0" snapToObjects="1">
      <p:cViewPr varScale="1">
        <p:scale>
          <a:sx n="126" d="100"/>
          <a:sy n="126" d="100"/>
        </p:scale>
        <p:origin x="4984" y="2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D7451B-81BD-F94C-AF8D-2021C03CCE51}" type="datetimeFigureOut">
              <a:rPr lang="en-US" smtClean="0"/>
              <a:t>12/5/2016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9ECF52-AA75-2D4B-ABE4-D555B86CF5FB}" type="slidenum">
              <a:rPr lang="en-US" smtClean="0"/>
              <a:t>‹#›</a:t>
            </a:fld>
            <a:endParaRPr lang="en-US"/>
          </a:p>
        </p:txBody>
      </p:sp>
    </p:spTree>
    <p:extLst>
      <p:ext uri="{BB962C8B-B14F-4D97-AF65-F5344CB8AC3E}">
        <p14:creationId xmlns:p14="http://schemas.microsoft.com/office/powerpoint/2010/main" val="7845022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Johnny cash</a:t>
            </a:r>
          </a:p>
          <a:p>
            <a:endParaRPr lang="en-US" dirty="0" smtClean="0"/>
          </a:p>
          <a:p>
            <a:r>
              <a:rPr lang="en-US" sz="1200" kern="1200" dirty="0" smtClean="0">
                <a:solidFill>
                  <a:schemeClr val="tx1"/>
                </a:solidFill>
                <a:effectLst/>
                <a:latin typeface="+mn-lt"/>
                <a:ea typeface="+mn-ea"/>
                <a:cs typeface="+mn-cs"/>
              </a:rPr>
              <a:t>The archival video digitization focus then, and still is, mostly concerned with signal processing. output formats, codecs, wrappers, storage, accessibility, copyrights, </a:t>
            </a:r>
            <a:r>
              <a:rPr lang="en-US" sz="1200" kern="1200" dirty="0" err="1" smtClean="0">
                <a:solidFill>
                  <a:schemeClr val="tx1"/>
                </a:solidFill>
                <a:effectLst/>
                <a:latin typeface="+mn-lt"/>
                <a:ea typeface="+mn-ea"/>
                <a:cs typeface="+mn-cs"/>
              </a:rPr>
              <a:t>etc</a:t>
            </a:r>
            <a:r>
              <a:rPr lang="en-US" sz="1200" kern="1200" baseline="0" dirty="0" smtClean="0">
                <a:solidFill>
                  <a:schemeClr val="tx1"/>
                </a:solidFill>
                <a:effectLst/>
                <a:latin typeface="+mn-lt"/>
                <a:ea typeface="+mn-ea"/>
                <a:cs typeface="+mn-cs"/>
              </a:rPr>
              <a:t> </a:t>
            </a:r>
            <a:r>
              <a:rPr lang="en-US" sz="1200" kern="1200" baseline="0" dirty="0" err="1" smtClean="0">
                <a:solidFill>
                  <a:schemeClr val="tx1"/>
                </a:solidFill>
                <a:effectLst/>
                <a:latin typeface="+mn-lt"/>
                <a:ea typeface="+mn-ea"/>
                <a:cs typeface="+mn-cs"/>
              </a:rPr>
              <a:t>etc</a:t>
            </a:r>
            <a:r>
              <a:rPr lang="en-US" sz="1200" kern="1200" baseline="0" dirty="0" smtClean="0">
                <a:solidFill>
                  <a:schemeClr val="tx1"/>
                </a:solidFill>
                <a:effectLst/>
                <a:latin typeface="+mn-lt"/>
                <a:ea typeface="+mn-ea"/>
                <a:cs typeface="+mn-cs"/>
              </a:rPr>
              <a:t>, etc</a:t>
            </a:r>
            <a:r>
              <a:rPr lang="en-US" sz="1200" kern="1200" dirty="0" smtClean="0">
                <a:solidFill>
                  <a:schemeClr val="tx1"/>
                </a:solidFill>
                <a:effectLst/>
                <a:latin typeface="+mn-lt"/>
                <a:ea typeface="+mn-ea"/>
                <a:cs typeface="+mn-cs"/>
              </a:rPr>
              <a:t>.  The methods and outputs</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of the digitization process are still debated but at least they are defined.  </a:t>
            </a:r>
          </a:p>
          <a:p>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We at </a:t>
            </a:r>
            <a:r>
              <a:rPr lang="en-US" sz="1200" kern="1200" dirty="0" err="1" smtClean="0">
                <a:solidFill>
                  <a:schemeClr val="tx1"/>
                </a:solidFill>
                <a:effectLst/>
                <a:latin typeface="+mn-lt"/>
                <a:ea typeface="+mn-ea"/>
                <a:cs typeface="+mn-cs"/>
              </a:rPr>
              <a:t>penn</a:t>
            </a:r>
            <a:r>
              <a:rPr lang="en-US" sz="1200" kern="1200" dirty="0" smtClean="0">
                <a:solidFill>
                  <a:schemeClr val="tx1"/>
                </a:solidFill>
                <a:effectLst/>
                <a:latin typeface="+mn-lt"/>
                <a:ea typeface="+mn-ea"/>
                <a:cs typeface="+mn-cs"/>
              </a:rPr>
              <a:t> state wanted to join in that everlasting debate of methods and outputs.  We wanted to preserve and make our collections accessible, but in the beginning we couldn’t even make a digital preservation file to argue about! </a:t>
            </a:r>
          </a:p>
          <a:p>
            <a:endParaRPr lang="en-US" sz="1200" kern="1200" dirty="0" smtClean="0">
              <a:solidFill>
                <a:schemeClr val="tx1"/>
              </a:solidFill>
              <a:effectLst/>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We had to take the first step, even if it was a misstep, we had</a:t>
            </a:r>
            <a:r>
              <a:rPr lang="en-US" sz="1200" kern="1200" baseline="0" dirty="0" smtClean="0">
                <a:solidFill>
                  <a:schemeClr val="tx1"/>
                </a:solidFill>
                <a:effectLst/>
                <a:latin typeface="+mn-lt"/>
                <a:ea typeface="+mn-ea"/>
                <a:cs typeface="+mn-cs"/>
              </a:rPr>
              <a:t> to come to the preservation table with some firsthand experiences.  We wanted to adhere to archival practices, but we felt that continued debate without practice wasn’t beneficial to the materials---- inaction because of debate wasn’t a viable excuse.  Making the content and the message in our films and videos accessible to patrons in the distant future was as important, or maybe more important, as deciding what brand of equipment to buy, or what codec to use, etc. </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en-US" baseline="0" dirty="0" smtClean="0"/>
              <a:t>Sometimes we felt like we were on our own and that everything we could do would be just laughed at by others.  Don’t feel this way!  There are a lot of “you” out there facing the same decisions.   </a:t>
            </a:r>
            <a:endParaRPr lang="en-US" dirty="0" smtClean="0"/>
          </a:p>
          <a:p>
            <a:endParaRPr lang="en-US" sz="1200" kern="1200" baseline="0" dirty="0" smtClean="0">
              <a:solidFill>
                <a:schemeClr val="tx1"/>
              </a:solidFill>
              <a:effectLst/>
              <a:latin typeface="+mn-lt"/>
              <a:ea typeface="+mn-ea"/>
              <a:cs typeface="+mn-cs"/>
            </a:endParaRPr>
          </a:p>
          <a:p>
            <a:endParaRPr lang="en-US" sz="1200" kern="1200" baseline="0" dirty="0" smtClean="0">
              <a:solidFill>
                <a:schemeClr val="tx1"/>
              </a:solidFill>
              <a:effectLst/>
              <a:latin typeface="+mn-lt"/>
              <a:ea typeface="+mn-ea"/>
              <a:cs typeface="+mn-cs"/>
            </a:endParaRPr>
          </a:p>
          <a:p>
            <a:r>
              <a:rPr lang="en-US" b="1" dirty="0" smtClean="0"/>
              <a:t>Reality</a:t>
            </a:r>
          </a:p>
          <a:p>
            <a:pPr lvl="1"/>
            <a:r>
              <a:rPr lang="en-US" dirty="0" smtClean="0"/>
              <a:t>Not a discussion of standards or a debate about best practices.  There’s a reality that exists</a:t>
            </a:r>
            <a:r>
              <a:rPr lang="en-US" baseline="0" dirty="0" smtClean="0"/>
              <a:t> locally that might conflict with another institution.  The idea here is to find the intersection of local reality and archival best practices.</a:t>
            </a:r>
            <a:endParaRPr lang="en-US" dirty="0" smtClean="0"/>
          </a:p>
          <a:p>
            <a:pPr marL="0" indent="0">
              <a:buNone/>
            </a:pPr>
            <a:endParaRPr lang="en-US" dirty="0" smtClean="0"/>
          </a:p>
          <a:p>
            <a:r>
              <a:rPr lang="en-US" b="1" dirty="0" smtClean="0"/>
              <a:t>Condensation</a:t>
            </a:r>
          </a:p>
          <a:p>
            <a:pPr lvl="1"/>
            <a:r>
              <a:rPr lang="en-US" dirty="0" smtClean="0"/>
              <a:t>Condensing a lot of research into something usable and realistic for organizations with limited budgets and resources.  I really want this to be useful, or at least provoke a useful discussion about what we’ve learned throughout our process.</a:t>
            </a:r>
            <a:r>
              <a:rPr lang="en-US" baseline="0" dirty="0" smtClean="0"/>
              <a:t>  </a:t>
            </a:r>
          </a:p>
          <a:p>
            <a:pPr lvl="1"/>
            <a:endParaRPr lang="en-US" dirty="0" smtClean="0"/>
          </a:p>
          <a:p>
            <a:pPr lvl="1"/>
            <a:r>
              <a:rPr lang="en-US" dirty="0" smtClean="0"/>
              <a:t>This will illustrate some of the pitfalls and realities you face along the way- you will,</a:t>
            </a:r>
            <a:r>
              <a:rPr lang="en-US" baseline="0" dirty="0" smtClean="0"/>
              <a:t> at some point, drown in specifications, opinions, and data.  </a:t>
            </a:r>
            <a:r>
              <a:rPr lang="en-US" dirty="0" smtClean="0"/>
              <a:t>Our</a:t>
            </a:r>
            <a:r>
              <a:rPr lang="en-US" baseline="0" dirty="0" smtClean="0"/>
              <a:t> decisions were based on quite frankly a lot of </a:t>
            </a:r>
            <a:r>
              <a:rPr lang="en-US" dirty="0" smtClean="0"/>
              <a:t>internet research, reading, reading, reading, 1000s of </a:t>
            </a:r>
            <a:r>
              <a:rPr lang="en-US" dirty="0" err="1" smtClean="0"/>
              <a:t>google</a:t>
            </a:r>
            <a:r>
              <a:rPr lang="en-US" dirty="0" smtClean="0"/>
              <a:t> searches, more reading,,</a:t>
            </a:r>
          </a:p>
          <a:p>
            <a:pPr lvl="1"/>
            <a:endParaRPr lang="en-US" dirty="0" smtClean="0"/>
          </a:p>
          <a:p>
            <a:r>
              <a:rPr lang="en-US" b="1" dirty="0" smtClean="0"/>
              <a:t>Shopping </a:t>
            </a:r>
          </a:p>
          <a:p>
            <a:pPr lvl="1"/>
            <a:r>
              <a:rPr lang="en-US" dirty="0" smtClean="0"/>
              <a:t>not a debate on the best equipment, just the basic setup, or what you really need if resources are limited, the essentials based on your local resources and wishes</a:t>
            </a:r>
          </a:p>
          <a:p>
            <a:pPr lvl="1"/>
            <a:endParaRPr lang="en-US" dirty="0" smtClean="0"/>
          </a:p>
          <a:p>
            <a:r>
              <a:rPr lang="en-US" b="1" dirty="0" smtClean="0"/>
              <a:t>Invitation </a:t>
            </a:r>
          </a:p>
          <a:p>
            <a:pPr lvl="1"/>
            <a:r>
              <a:rPr lang="en-US" dirty="0" smtClean="0"/>
              <a:t>By presenting our program we invite critique, we want to learn more about things we missed or what we really should be doing that we are not doing, learning new methods and outputs that are feasible is exciting and you</a:t>
            </a:r>
            <a:r>
              <a:rPr lang="en-US" baseline="0" dirty="0" smtClean="0"/>
              <a:t> only learn these things by being flexible and adaptable in your preservation approach</a:t>
            </a:r>
            <a:endParaRPr lang="en-US" dirty="0" smtClean="0"/>
          </a:p>
          <a:p>
            <a:endParaRPr lang="en-US" sz="1200" kern="1200" baseline="0" dirty="0" smtClean="0">
              <a:solidFill>
                <a:schemeClr val="tx1"/>
              </a:solidFill>
              <a:effectLst/>
              <a:latin typeface="+mn-lt"/>
              <a:ea typeface="+mn-ea"/>
              <a:cs typeface="+mn-cs"/>
            </a:endParaRP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7A9ECF52-AA75-2D4B-ABE4-D555B86CF5FB}" type="slidenum">
              <a:rPr lang="en-US" smtClean="0"/>
              <a:t>2</a:t>
            </a:fld>
            <a:endParaRPr lang="en-US"/>
          </a:p>
        </p:txBody>
      </p:sp>
    </p:spTree>
    <p:extLst>
      <p:ext uri="{BB962C8B-B14F-4D97-AF65-F5344CB8AC3E}">
        <p14:creationId xmlns:p14="http://schemas.microsoft.com/office/powerpoint/2010/main" val="25935071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Snow patrol</a:t>
            </a:r>
          </a:p>
          <a:p>
            <a:endParaRPr lang="en-US" dirty="0" smtClean="0"/>
          </a:p>
          <a:p>
            <a:r>
              <a:rPr lang="en-US" dirty="0" smtClean="0"/>
              <a:t>Finding equipment</a:t>
            </a:r>
            <a:endParaRPr lang="en-US" dirty="0"/>
          </a:p>
        </p:txBody>
      </p:sp>
      <p:sp>
        <p:nvSpPr>
          <p:cNvPr id="4" name="Slide Number Placeholder 3"/>
          <p:cNvSpPr>
            <a:spLocks noGrp="1"/>
          </p:cNvSpPr>
          <p:nvPr>
            <p:ph type="sldNum" sz="quarter" idx="10"/>
          </p:nvPr>
        </p:nvSpPr>
        <p:spPr/>
        <p:txBody>
          <a:bodyPr/>
          <a:lstStyle/>
          <a:p>
            <a:fld id="{7A9ECF52-AA75-2D4B-ABE4-D555B86CF5FB}" type="slidenum">
              <a:rPr lang="en-US" smtClean="0"/>
              <a:t>11</a:t>
            </a:fld>
            <a:endParaRPr lang="en-US"/>
          </a:p>
        </p:txBody>
      </p:sp>
    </p:spTree>
    <p:extLst>
      <p:ext uri="{BB962C8B-B14F-4D97-AF65-F5344CB8AC3E}">
        <p14:creationId xmlns:p14="http://schemas.microsoft.com/office/powerpoint/2010/main" val="6045447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Snow patrol</a:t>
            </a:r>
          </a:p>
          <a:p>
            <a:endParaRPr lang="en-US" dirty="0" smtClean="0"/>
          </a:p>
          <a:p>
            <a:r>
              <a:rPr lang="en-US" dirty="0" smtClean="0"/>
              <a:t>Colleagues- You</a:t>
            </a:r>
            <a:r>
              <a:rPr lang="en-US" baseline="0" dirty="0" smtClean="0"/>
              <a:t> have to find a sympathetic ear as well as a critical ear.  Doesn’t help to only listen to criticism of your proposed program and it doesn’t help to only listen to others who are not </a:t>
            </a:r>
            <a:r>
              <a:rPr lang="en-US" baseline="0" dirty="0" err="1" smtClean="0"/>
              <a:t>activley</a:t>
            </a:r>
            <a:r>
              <a:rPr lang="en-US" baseline="0" dirty="0" smtClean="0"/>
              <a:t> seeking a solution </a:t>
            </a:r>
          </a:p>
          <a:p>
            <a:endParaRPr lang="en-US" baseline="0" dirty="0" smtClean="0"/>
          </a:p>
          <a:p>
            <a:r>
              <a:rPr lang="en-US" baseline="0" dirty="0" err="1" smtClean="0"/>
              <a:t>Mfgr</a:t>
            </a:r>
            <a:r>
              <a:rPr lang="en-US" baseline="0" dirty="0" smtClean="0"/>
              <a:t> support- take advantage of what they offer, ask them questions, explain what you are doing or attempting to do, by explaining you solidify your own internal decision making process---after all you’re buying their products!</a:t>
            </a:r>
          </a:p>
          <a:p>
            <a:endParaRPr lang="en-US" baseline="0" dirty="0" smtClean="0"/>
          </a:p>
          <a:p>
            <a:r>
              <a:rPr lang="en-US" baseline="0" dirty="0" smtClean="0"/>
              <a:t>Industry experts- often could be the most critical but use their opinions and expertise to find a happy medium, asking the manufacturers will give you the possibility of something “technically” being possible (</a:t>
            </a:r>
            <a:r>
              <a:rPr lang="en-US" baseline="0" dirty="0" err="1" smtClean="0"/>
              <a:t>i.e</a:t>
            </a:r>
            <a:r>
              <a:rPr lang="en-US" baseline="0" dirty="0" smtClean="0"/>
              <a:t> yes it is possible to do x with y) , asking the experts in the field will give you an idea of what is professionally accurate and considered an acceptable best practice.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7A9ECF52-AA75-2D4B-ABE4-D555B86CF5FB}" type="slidenum">
              <a:rPr lang="en-US" smtClean="0"/>
              <a:t>12</a:t>
            </a:fld>
            <a:endParaRPr lang="en-US"/>
          </a:p>
        </p:txBody>
      </p:sp>
    </p:spTree>
    <p:extLst>
      <p:ext uri="{BB962C8B-B14F-4D97-AF65-F5344CB8AC3E}">
        <p14:creationId xmlns:p14="http://schemas.microsoft.com/office/powerpoint/2010/main" val="6045447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Amanda palmer</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Penn State University Special Collections Library consists of several curatorial areas, each with their own AV materials within their respective archival collections.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Film</a:t>
            </a:r>
            <a:r>
              <a:rPr lang="en-US" sz="1200" kern="1200" baseline="0" dirty="0" smtClean="0">
                <a:solidFill>
                  <a:schemeClr val="tx1"/>
                </a:solidFill>
                <a:effectLst/>
                <a:latin typeface="+mn-lt"/>
                <a:ea typeface="+mn-ea"/>
                <a:cs typeface="+mn-cs"/>
              </a:rPr>
              <a:t> and video collections have over 25000 titles.  Assessment work is ongoing and probably the next best are to focus our resources on.  We have limited resources for digitization, so assessing the collections and prioritization are a crucial part to optimizing your resources</a:t>
            </a: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Prior to our</a:t>
            </a:r>
            <a:r>
              <a:rPr lang="en-US" sz="1200" kern="1200" baseline="0" dirty="0" smtClean="0">
                <a:solidFill>
                  <a:schemeClr val="tx1"/>
                </a:solidFill>
                <a:effectLst/>
                <a:latin typeface="+mn-lt"/>
                <a:ea typeface="+mn-ea"/>
                <a:cs typeface="+mn-cs"/>
              </a:rPr>
              <a:t> current preservation program</a:t>
            </a:r>
            <a:r>
              <a:rPr lang="en-US" sz="1200" kern="1200" dirty="0" smtClean="0">
                <a:solidFill>
                  <a:schemeClr val="tx1"/>
                </a:solidFill>
                <a:effectLst/>
                <a:latin typeface="+mn-lt"/>
                <a:ea typeface="+mn-ea"/>
                <a:cs typeface="+mn-cs"/>
              </a:rPr>
              <a:t> we only had a small collection of video playback machines, and a DVD recorder.  Film viewing was only possible through an aging</a:t>
            </a:r>
            <a:r>
              <a:rPr lang="en-US" sz="1200" kern="1200" baseline="0" dirty="0" smtClean="0">
                <a:solidFill>
                  <a:schemeClr val="tx1"/>
                </a:solidFill>
                <a:effectLst/>
                <a:latin typeface="+mn-lt"/>
                <a:ea typeface="+mn-ea"/>
                <a:cs typeface="+mn-cs"/>
              </a:rPr>
              <a:t> </a:t>
            </a:r>
            <a:r>
              <a:rPr lang="en-US" sz="1200" kern="1200" baseline="0" dirty="0" err="1" smtClean="0">
                <a:solidFill>
                  <a:schemeClr val="tx1"/>
                </a:solidFill>
                <a:effectLst/>
                <a:latin typeface="+mn-lt"/>
                <a:ea typeface="+mn-ea"/>
                <a:cs typeface="+mn-cs"/>
              </a:rPr>
              <a:t>Cinescan</a:t>
            </a:r>
            <a:r>
              <a:rPr lang="en-US" sz="1200" kern="1200" baseline="0" dirty="0" smtClean="0">
                <a:solidFill>
                  <a:schemeClr val="tx1"/>
                </a:solidFill>
                <a:effectLst/>
                <a:latin typeface="+mn-lt"/>
                <a:ea typeface="+mn-ea"/>
                <a:cs typeface="+mn-cs"/>
              </a:rPr>
              <a:t> machine, digital copies of films were all outsourced.  Patrons or staff had no way to view content on film.</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 comprehensive change from reformatting to optical disc to file based digitization was clearly the best path towards greater access, delivery, and conservation.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Digitization in-house is primarily focused on fulfilling patron requests and contributing</a:t>
            </a:r>
            <a:r>
              <a:rPr lang="en-US" sz="1200" kern="1200" baseline="0" dirty="0" smtClean="0">
                <a:solidFill>
                  <a:schemeClr val="tx1"/>
                </a:solidFill>
                <a:effectLst/>
                <a:latin typeface="+mn-lt"/>
                <a:ea typeface="+mn-ea"/>
                <a:cs typeface="+mn-cs"/>
              </a:rPr>
              <a:t> to exhibits, special programming, and online content for promotion</a:t>
            </a: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7A9ECF52-AA75-2D4B-ABE4-D555B86CF5FB}" type="slidenum">
              <a:rPr lang="en-US" smtClean="0"/>
              <a:t>3</a:t>
            </a:fld>
            <a:endParaRPr lang="en-US"/>
          </a:p>
        </p:txBody>
      </p:sp>
    </p:spTree>
    <p:extLst>
      <p:ext uri="{BB962C8B-B14F-4D97-AF65-F5344CB8AC3E}">
        <p14:creationId xmlns:p14="http://schemas.microsoft.com/office/powerpoint/2010/main" val="41848245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Amanda palmer</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Film</a:t>
            </a:r>
            <a:r>
              <a:rPr lang="en-US" sz="1200" kern="1200" baseline="0" dirty="0" smtClean="0">
                <a:solidFill>
                  <a:schemeClr val="tx1"/>
                </a:solidFill>
                <a:effectLst/>
                <a:latin typeface="+mn-lt"/>
                <a:ea typeface="+mn-ea"/>
                <a:cs typeface="+mn-cs"/>
              </a:rPr>
              <a:t> and video collections have over 30000 titles.  Assessment work is ongoing and probably the next best are to focus our resources on.  We have limited resources for digitization, so assessing the collections and prioritization are a crucial part to optimizing your resources</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7A9ECF52-AA75-2D4B-ABE4-D555B86CF5FB}" type="slidenum">
              <a:rPr lang="en-US" smtClean="0"/>
              <a:t>4</a:t>
            </a:fld>
            <a:endParaRPr lang="en-US"/>
          </a:p>
        </p:txBody>
      </p:sp>
    </p:spTree>
    <p:extLst>
      <p:ext uri="{BB962C8B-B14F-4D97-AF65-F5344CB8AC3E}">
        <p14:creationId xmlns:p14="http://schemas.microsoft.com/office/powerpoint/2010/main" val="41848245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Sarah </a:t>
            </a:r>
            <a:r>
              <a:rPr lang="en-US" dirty="0" err="1" smtClean="0"/>
              <a:t>mclaughlin</a:t>
            </a:r>
            <a:endParaRPr lang="en-US" dirty="0" smtClean="0"/>
          </a:p>
          <a:p>
            <a:endParaRPr lang="en-US" dirty="0" smtClean="0"/>
          </a:p>
          <a:p>
            <a:r>
              <a:rPr lang="en-US" dirty="0" smtClean="0"/>
              <a:t>The</a:t>
            </a:r>
            <a:r>
              <a:rPr lang="en-US" baseline="0" dirty="0" smtClean="0"/>
              <a:t> following will illustrate our current setup and provide some insight on what equipment and resources are needed.  </a:t>
            </a:r>
          </a:p>
          <a:p>
            <a:endParaRPr lang="en-US" dirty="0" smtClean="0"/>
          </a:p>
          <a:p>
            <a:r>
              <a:rPr lang="en-US" dirty="0" smtClean="0"/>
              <a:t>Even with money to spend, what do we spend</a:t>
            </a:r>
            <a:r>
              <a:rPr lang="en-US" baseline="0" dirty="0" smtClean="0"/>
              <a:t> it on?</a:t>
            </a:r>
          </a:p>
          <a:p>
            <a:endParaRPr lang="en-US" baseline="0" dirty="0" smtClean="0"/>
          </a:p>
          <a:p>
            <a:r>
              <a:rPr lang="en-US" baseline="0" dirty="0" smtClean="0"/>
              <a:t>I want to remind everyone that each part of the digitization for preservation workflow is equally important, spending money on equipment is also dependent on staffing, storage space for digital files, etc.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7A9ECF52-AA75-2D4B-ABE4-D555B86CF5FB}" type="slidenum">
              <a:rPr lang="en-US" smtClean="0"/>
              <a:t>5</a:t>
            </a:fld>
            <a:endParaRPr lang="en-US"/>
          </a:p>
        </p:txBody>
      </p:sp>
    </p:spTree>
    <p:extLst>
      <p:ext uri="{BB962C8B-B14F-4D97-AF65-F5344CB8AC3E}">
        <p14:creationId xmlns:p14="http://schemas.microsoft.com/office/powerpoint/2010/main" val="14624447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Explain</a:t>
            </a:r>
            <a:r>
              <a:rPr lang="en-US" baseline="0" dirty="0" smtClean="0"/>
              <a:t> diagram, playback equipment and digitization chain</a:t>
            </a:r>
            <a:endParaRPr lang="en-US" dirty="0"/>
          </a:p>
        </p:txBody>
      </p:sp>
      <p:sp>
        <p:nvSpPr>
          <p:cNvPr id="4" name="Slide Number Placeholder 3"/>
          <p:cNvSpPr>
            <a:spLocks noGrp="1"/>
          </p:cNvSpPr>
          <p:nvPr>
            <p:ph type="sldNum" sz="quarter" idx="10"/>
          </p:nvPr>
        </p:nvSpPr>
        <p:spPr/>
        <p:txBody>
          <a:bodyPr/>
          <a:lstStyle/>
          <a:p>
            <a:fld id="{7A9ECF52-AA75-2D4B-ABE4-D555B86CF5FB}" type="slidenum">
              <a:rPr lang="en-US" smtClean="0"/>
              <a:t>6</a:t>
            </a:fld>
            <a:endParaRPr lang="en-US"/>
          </a:p>
        </p:txBody>
      </p:sp>
    </p:spTree>
    <p:extLst>
      <p:ext uri="{BB962C8B-B14F-4D97-AF65-F5344CB8AC3E}">
        <p14:creationId xmlns:p14="http://schemas.microsoft.com/office/powerpoint/2010/main" val="41588661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9ECF52-AA75-2D4B-ABE4-D555B86CF5FB}" type="slidenum">
              <a:rPr lang="en-US" smtClean="0"/>
              <a:t>7</a:t>
            </a:fld>
            <a:endParaRPr lang="en-US"/>
          </a:p>
        </p:txBody>
      </p:sp>
    </p:spTree>
    <p:extLst>
      <p:ext uri="{BB962C8B-B14F-4D97-AF65-F5344CB8AC3E}">
        <p14:creationId xmlns:p14="http://schemas.microsoft.com/office/powerpoint/2010/main" val="41588661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Something we struggled with early on,  don’t become so enamored with creating digital files for preservation that you forget that part of preservation is describing accurately for future patrons and researchers</a:t>
            </a:r>
            <a:r>
              <a:rPr lang="en-US" baseline="0" dirty="0" smtClean="0"/>
              <a:t> what it is that they are viewing</a:t>
            </a:r>
            <a:endParaRPr lang="en-US" dirty="0"/>
          </a:p>
        </p:txBody>
      </p:sp>
      <p:sp>
        <p:nvSpPr>
          <p:cNvPr id="4" name="Slide Number Placeholder 3"/>
          <p:cNvSpPr>
            <a:spLocks noGrp="1"/>
          </p:cNvSpPr>
          <p:nvPr>
            <p:ph type="sldNum" sz="quarter" idx="10"/>
          </p:nvPr>
        </p:nvSpPr>
        <p:spPr/>
        <p:txBody>
          <a:bodyPr/>
          <a:lstStyle/>
          <a:p>
            <a:fld id="{7A9ECF52-AA75-2D4B-ABE4-D555B86CF5FB}" type="slidenum">
              <a:rPr lang="en-US" smtClean="0"/>
              <a:t>8</a:t>
            </a:fld>
            <a:endParaRPr lang="en-US"/>
          </a:p>
        </p:txBody>
      </p:sp>
    </p:spTree>
    <p:extLst>
      <p:ext uri="{BB962C8B-B14F-4D97-AF65-F5344CB8AC3E}">
        <p14:creationId xmlns:p14="http://schemas.microsoft.com/office/powerpoint/2010/main" val="41588661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Another debate, another expense.  Again, crucial part of the digital preservation workflow, you waste resources if all you do is create a mountain of digital</a:t>
            </a:r>
            <a:r>
              <a:rPr lang="en-US" baseline="0" dirty="0" smtClean="0"/>
              <a:t> files and </a:t>
            </a:r>
            <a:r>
              <a:rPr lang="en-US" baseline="0" dirty="0" err="1" smtClean="0"/>
              <a:t>ulitmately</a:t>
            </a:r>
            <a:r>
              <a:rPr lang="en-US" baseline="0" dirty="0" smtClean="0"/>
              <a:t> put those files at risk because of lack of adequate archival storage.  </a:t>
            </a:r>
            <a:endParaRPr lang="en-US" dirty="0"/>
          </a:p>
        </p:txBody>
      </p:sp>
      <p:sp>
        <p:nvSpPr>
          <p:cNvPr id="4" name="Slide Number Placeholder 3"/>
          <p:cNvSpPr>
            <a:spLocks noGrp="1"/>
          </p:cNvSpPr>
          <p:nvPr>
            <p:ph type="sldNum" sz="quarter" idx="10"/>
          </p:nvPr>
        </p:nvSpPr>
        <p:spPr/>
        <p:txBody>
          <a:bodyPr/>
          <a:lstStyle/>
          <a:p>
            <a:fld id="{7A9ECF52-AA75-2D4B-ABE4-D555B86CF5FB}" type="slidenum">
              <a:rPr lang="en-US" smtClean="0"/>
              <a:t>9</a:t>
            </a:fld>
            <a:endParaRPr lang="en-US"/>
          </a:p>
        </p:txBody>
      </p:sp>
    </p:spTree>
    <p:extLst>
      <p:ext uri="{BB962C8B-B14F-4D97-AF65-F5344CB8AC3E}">
        <p14:creationId xmlns:p14="http://schemas.microsoft.com/office/powerpoint/2010/main" val="41588661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Assessment based on data- format</a:t>
            </a:r>
            <a:r>
              <a:rPr lang="en-US" baseline="0" dirty="0" smtClean="0"/>
              <a:t> type, condition of materials, research value, rarity, AND what is </a:t>
            </a:r>
            <a:r>
              <a:rPr lang="en-US" b="1" baseline="0" dirty="0" smtClean="0"/>
              <a:t>combination of those factors </a:t>
            </a:r>
            <a:r>
              <a:rPr lang="en-US" baseline="0" dirty="0" smtClean="0"/>
              <a:t>at your institution- for example you might have commonly held items but with high research value to your patrons, or at risk formats regardless of value and uniqueness</a:t>
            </a:r>
          </a:p>
          <a:p>
            <a:endParaRPr lang="en-US" baseline="0" dirty="0" smtClean="0"/>
          </a:p>
          <a:p>
            <a:r>
              <a:rPr lang="en-US" baseline="0" dirty="0" smtClean="0"/>
              <a:t>Decide what is most important at your institution and then build your program based on resources.  Maybe it’s just one format, or one collection- point is, make a decision based on data and anecdotal evidence and start there.  But start.  Spending time and resources worrying about every little thing you read or hear about can impede progress.  Example, you have a large collection of locally important VHS tapes- buy the best VHS player you can, direct the output to an appropriate converter, capture the video signal.  You learn by trying, not everything will always be the best, but you constantly evolve and adapt your practices over time and based on your resources at your institution  </a:t>
            </a:r>
            <a:endParaRPr lang="en-US" dirty="0"/>
          </a:p>
        </p:txBody>
      </p:sp>
      <p:sp>
        <p:nvSpPr>
          <p:cNvPr id="4" name="Slide Number Placeholder 3"/>
          <p:cNvSpPr>
            <a:spLocks noGrp="1"/>
          </p:cNvSpPr>
          <p:nvPr>
            <p:ph type="sldNum" sz="quarter" idx="10"/>
          </p:nvPr>
        </p:nvSpPr>
        <p:spPr/>
        <p:txBody>
          <a:bodyPr/>
          <a:lstStyle/>
          <a:p>
            <a:fld id="{7A9ECF52-AA75-2D4B-ABE4-D555B86CF5FB}" type="slidenum">
              <a:rPr lang="en-US" smtClean="0"/>
              <a:t>10</a:t>
            </a:fld>
            <a:endParaRPr lang="en-US"/>
          </a:p>
        </p:txBody>
      </p:sp>
    </p:spTree>
    <p:extLst>
      <p:ext uri="{BB962C8B-B14F-4D97-AF65-F5344CB8AC3E}">
        <p14:creationId xmlns:p14="http://schemas.microsoft.com/office/powerpoint/2010/main" val="28800890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079CE54-C06C-F74D-A5EE-9D9AE269F7E0}" type="datetimeFigureOut">
              <a:rPr lang="en-US" smtClean="0"/>
              <a:t>12/5/2016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825CAF-B04A-5C44-8451-7A86437A963E}" type="slidenum">
              <a:rPr lang="en-US" smtClean="0"/>
              <a:t>‹#›</a:t>
            </a:fld>
            <a:endParaRPr lang="en-US"/>
          </a:p>
        </p:txBody>
      </p:sp>
    </p:spTree>
    <p:extLst>
      <p:ext uri="{BB962C8B-B14F-4D97-AF65-F5344CB8AC3E}">
        <p14:creationId xmlns:p14="http://schemas.microsoft.com/office/powerpoint/2010/main" val="324083232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79CE54-C06C-F74D-A5EE-9D9AE269F7E0}" type="datetimeFigureOut">
              <a:rPr lang="en-US" smtClean="0"/>
              <a:t>12/5/2016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825CAF-B04A-5C44-8451-7A86437A963E}" type="slidenum">
              <a:rPr lang="en-US" smtClean="0"/>
              <a:t>‹#›</a:t>
            </a:fld>
            <a:endParaRPr lang="en-US"/>
          </a:p>
        </p:txBody>
      </p:sp>
    </p:spTree>
    <p:extLst>
      <p:ext uri="{BB962C8B-B14F-4D97-AF65-F5344CB8AC3E}">
        <p14:creationId xmlns:p14="http://schemas.microsoft.com/office/powerpoint/2010/main" val="24882318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09265"/>
            <a:ext cx="2743200" cy="521689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909265"/>
            <a:ext cx="8026400" cy="521689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79CE54-C06C-F74D-A5EE-9D9AE269F7E0}" type="datetimeFigureOut">
              <a:rPr lang="en-US" smtClean="0"/>
              <a:t>12/5/2016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825CAF-B04A-5C44-8451-7A86437A963E}" type="slidenum">
              <a:rPr lang="en-US" smtClean="0"/>
              <a:t>‹#›</a:t>
            </a:fld>
            <a:endParaRPr lang="en-US"/>
          </a:p>
        </p:txBody>
      </p:sp>
    </p:spTree>
    <p:extLst>
      <p:ext uri="{BB962C8B-B14F-4D97-AF65-F5344CB8AC3E}">
        <p14:creationId xmlns:p14="http://schemas.microsoft.com/office/powerpoint/2010/main" val="3898117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79CE54-C06C-F74D-A5EE-9D9AE269F7E0}" type="datetimeFigureOut">
              <a:rPr lang="en-US" smtClean="0"/>
              <a:t>12/5/2016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825CAF-B04A-5C44-8451-7A86437A963E}" type="slidenum">
              <a:rPr lang="en-US" smtClean="0"/>
              <a:t>‹#›</a:t>
            </a:fld>
            <a:endParaRPr lang="en-US"/>
          </a:p>
        </p:txBody>
      </p:sp>
    </p:spTree>
    <p:extLst>
      <p:ext uri="{BB962C8B-B14F-4D97-AF65-F5344CB8AC3E}">
        <p14:creationId xmlns:p14="http://schemas.microsoft.com/office/powerpoint/2010/main" val="391357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79CE54-C06C-F74D-A5EE-9D9AE269F7E0}" type="datetimeFigureOut">
              <a:rPr lang="en-US" smtClean="0"/>
              <a:t>12/5/2016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825CAF-B04A-5C44-8451-7A86437A963E}" type="slidenum">
              <a:rPr lang="en-US" smtClean="0"/>
              <a:t>‹#›</a:t>
            </a:fld>
            <a:endParaRPr lang="en-US"/>
          </a:p>
        </p:txBody>
      </p:sp>
    </p:spTree>
    <p:extLst>
      <p:ext uri="{BB962C8B-B14F-4D97-AF65-F5344CB8AC3E}">
        <p14:creationId xmlns:p14="http://schemas.microsoft.com/office/powerpoint/2010/main" val="2977014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973749"/>
            <a:ext cx="5384800" cy="415241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73749"/>
            <a:ext cx="5384800" cy="415241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079CE54-C06C-F74D-A5EE-9D9AE269F7E0}" type="datetimeFigureOut">
              <a:rPr lang="en-US" smtClean="0"/>
              <a:t>12/5/2016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825CAF-B04A-5C44-8451-7A86437A963E}" type="slidenum">
              <a:rPr lang="en-US" smtClean="0"/>
              <a:t>‹#›</a:t>
            </a:fld>
            <a:endParaRPr lang="en-US"/>
          </a:p>
        </p:txBody>
      </p:sp>
    </p:spTree>
    <p:extLst>
      <p:ext uri="{BB962C8B-B14F-4D97-AF65-F5344CB8AC3E}">
        <p14:creationId xmlns:p14="http://schemas.microsoft.com/office/powerpoint/2010/main" val="31207238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65535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295115"/>
            <a:ext cx="5386917" cy="38310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65535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295115"/>
            <a:ext cx="5389033" cy="38310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079CE54-C06C-F74D-A5EE-9D9AE269F7E0}" type="datetimeFigureOut">
              <a:rPr lang="en-US" smtClean="0"/>
              <a:t>12/5/2016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825CAF-B04A-5C44-8451-7A86437A963E}" type="slidenum">
              <a:rPr lang="en-US" smtClean="0"/>
              <a:t>‹#›</a:t>
            </a:fld>
            <a:endParaRPr lang="en-US"/>
          </a:p>
        </p:txBody>
      </p:sp>
    </p:spTree>
    <p:extLst>
      <p:ext uri="{BB962C8B-B14F-4D97-AF65-F5344CB8AC3E}">
        <p14:creationId xmlns:p14="http://schemas.microsoft.com/office/powerpoint/2010/main" val="2110523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079CE54-C06C-F74D-A5EE-9D9AE269F7E0}" type="datetimeFigureOut">
              <a:rPr lang="en-US" smtClean="0"/>
              <a:t>12/5/2016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825CAF-B04A-5C44-8451-7A86437A963E}" type="slidenum">
              <a:rPr lang="en-US" smtClean="0"/>
              <a:t>‹#›</a:t>
            </a:fld>
            <a:endParaRPr lang="en-US"/>
          </a:p>
        </p:txBody>
      </p:sp>
    </p:spTree>
    <p:extLst>
      <p:ext uri="{BB962C8B-B14F-4D97-AF65-F5344CB8AC3E}">
        <p14:creationId xmlns:p14="http://schemas.microsoft.com/office/powerpoint/2010/main" val="1765971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79CE54-C06C-F74D-A5EE-9D9AE269F7E0}" type="datetimeFigureOut">
              <a:rPr lang="en-US" smtClean="0"/>
              <a:t>12/5/2016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0825CAF-B04A-5C44-8451-7A86437A963E}" type="slidenum">
              <a:rPr lang="en-US" smtClean="0"/>
              <a:t>‹#›</a:t>
            </a:fld>
            <a:endParaRPr lang="en-US"/>
          </a:p>
        </p:txBody>
      </p:sp>
    </p:spTree>
    <p:extLst>
      <p:ext uri="{BB962C8B-B14F-4D97-AF65-F5344CB8AC3E}">
        <p14:creationId xmlns:p14="http://schemas.microsoft.com/office/powerpoint/2010/main" val="16333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946838"/>
            <a:ext cx="4011084" cy="78151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946839"/>
            <a:ext cx="6815667" cy="51793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728355"/>
            <a:ext cx="4011084" cy="439780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79CE54-C06C-F74D-A5EE-9D9AE269F7E0}" type="datetimeFigureOut">
              <a:rPr lang="en-US" smtClean="0"/>
              <a:t>12/5/2016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825CAF-B04A-5C44-8451-7A86437A963E}" type="slidenum">
              <a:rPr lang="en-US" smtClean="0"/>
              <a:t>‹#›</a:t>
            </a:fld>
            <a:endParaRPr lang="en-US"/>
          </a:p>
        </p:txBody>
      </p:sp>
    </p:spTree>
    <p:extLst>
      <p:ext uri="{BB962C8B-B14F-4D97-AF65-F5344CB8AC3E}">
        <p14:creationId xmlns:p14="http://schemas.microsoft.com/office/powerpoint/2010/main" val="397905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833685" y="924294"/>
            <a:ext cx="8427264" cy="380328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79CE54-C06C-F74D-A5EE-9D9AE269F7E0}" type="datetimeFigureOut">
              <a:rPr lang="en-US" smtClean="0"/>
              <a:t>12/5/2016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825CAF-B04A-5C44-8451-7A86437A963E}" type="slidenum">
              <a:rPr lang="en-US" smtClean="0"/>
              <a:t>‹#›</a:t>
            </a:fld>
            <a:endParaRPr lang="en-US"/>
          </a:p>
        </p:txBody>
      </p:sp>
    </p:spTree>
    <p:extLst>
      <p:ext uri="{BB962C8B-B14F-4D97-AF65-F5344CB8AC3E}">
        <p14:creationId xmlns:p14="http://schemas.microsoft.com/office/powerpoint/2010/main" val="36620270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0"/>
            <a:lum/>
          </a:blip>
          <a:srcRect/>
          <a:stretch>
            <a:fillRect/>
          </a:stretch>
        </a:blip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09600" y="83074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2111599"/>
            <a:ext cx="10972800" cy="401456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79CE54-C06C-F74D-A5EE-9D9AE269F7E0}" type="datetimeFigureOut">
              <a:rPr lang="en-US" smtClean="0"/>
              <a:t>12/5/2016</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825CAF-B04A-5C44-8451-7A86437A963E}" type="slidenum">
              <a:rPr lang="en-US" smtClean="0"/>
              <a:t>‹#›</a:t>
            </a:fld>
            <a:endParaRPr lang="en-US"/>
          </a:p>
        </p:txBody>
      </p:sp>
    </p:spTree>
    <p:extLst>
      <p:ext uri="{BB962C8B-B14F-4D97-AF65-F5344CB8AC3E}">
        <p14:creationId xmlns:p14="http://schemas.microsoft.com/office/powerpoint/2010/main" val="1193217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Digital </a:t>
            </a:r>
            <a:r>
              <a:rPr lang="en-US" dirty="0"/>
              <a:t>Preservation for the Rest of </a:t>
            </a:r>
            <a:r>
              <a:rPr lang="en-US" dirty="0" smtClean="0"/>
              <a:t>Us</a:t>
            </a:r>
            <a:endParaRPr lang="en-US" dirty="0"/>
          </a:p>
        </p:txBody>
      </p:sp>
      <p:sp>
        <p:nvSpPr>
          <p:cNvPr id="3" name="Subtitle 2"/>
          <p:cNvSpPr>
            <a:spLocks noGrp="1"/>
          </p:cNvSpPr>
          <p:nvPr>
            <p:ph type="subTitle" idx="1"/>
          </p:nvPr>
        </p:nvSpPr>
        <p:spPr/>
        <p:txBody>
          <a:bodyPr/>
          <a:lstStyle/>
          <a:p>
            <a:r>
              <a:rPr lang="en-US" dirty="0"/>
              <a:t>Adapting Best Practices </a:t>
            </a:r>
            <a:r>
              <a:rPr lang="en-US" dirty="0" smtClean="0"/>
              <a:t>and Building a </a:t>
            </a:r>
            <a:r>
              <a:rPr lang="en-US" dirty="0" err="1" smtClean="0"/>
              <a:t>DigiPres</a:t>
            </a:r>
            <a:r>
              <a:rPr lang="en-US" dirty="0" smtClean="0"/>
              <a:t> Program at Penn State</a:t>
            </a:r>
            <a:endParaRPr lang="en-US" dirty="0"/>
          </a:p>
        </p:txBody>
      </p:sp>
    </p:spTree>
    <p:extLst>
      <p:ext uri="{BB962C8B-B14F-4D97-AF65-F5344CB8AC3E}">
        <p14:creationId xmlns:p14="http://schemas.microsoft.com/office/powerpoint/2010/main" val="35572051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Decision time</a:t>
            </a:r>
            <a:endParaRPr lang="en-US" dirty="0"/>
          </a:p>
        </p:txBody>
      </p:sp>
      <p:sp>
        <p:nvSpPr>
          <p:cNvPr id="3" name="Content Placeholder 2"/>
          <p:cNvSpPr>
            <a:spLocks noGrp="1"/>
          </p:cNvSpPr>
          <p:nvPr>
            <p:ph idx="1"/>
          </p:nvPr>
        </p:nvSpPr>
        <p:spPr/>
        <p:txBody>
          <a:bodyPr>
            <a:normAutofit lnSpcReduction="10000"/>
          </a:bodyPr>
          <a:lstStyle/>
          <a:p>
            <a:r>
              <a:rPr lang="en-US" dirty="0" smtClean="0"/>
              <a:t>Assessment</a:t>
            </a:r>
          </a:p>
          <a:p>
            <a:endParaRPr lang="en-US" dirty="0"/>
          </a:p>
          <a:p>
            <a:r>
              <a:rPr lang="en-US" dirty="0" smtClean="0"/>
              <a:t>Data </a:t>
            </a:r>
          </a:p>
          <a:p>
            <a:endParaRPr lang="en-US" dirty="0"/>
          </a:p>
          <a:p>
            <a:r>
              <a:rPr lang="en-US" dirty="0" smtClean="0"/>
              <a:t>Resources</a:t>
            </a:r>
          </a:p>
          <a:p>
            <a:endParaRPr lang="en-US" dirty="0"/>
          </a:p>
          <a:p>
            <a:r>
              <a:rPr lang="en-US" dirty="0" smtClean="0"/>
              <a:t>Formats</a:t>
            </a:r>
            <a:endParaRPr lang="en-US" dirty="0"/>
          </a:p>
        </p:txBody>
      </p:sp>
    </p:spTree>
    <p:extLst>
      <p:ext uri="{BB962C8B-B14F-4D97-AF65-F5344CB8AC3E}">
        <p14:creationId xmlns:p14="http://schemas.microsoft.com/office/powerpoint/2010/main" val="34342044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Ways and Means</a:t>
            </a:r>
            <a:endParaRPr lang="en-US" dirty="0"/>
          </a:p>
        </p:txBody>
      </p:sp>
      <p:sp>
        <p:nvSpPr>
          <p:cNvPr id="3" name="Content Placeholder 2"/>
          <p:cNvSpPr>
            <a:spLocks noGrp="1"/>
          </p:cNvSpPr>
          <p:nvPr>
            <p:ph idx="1"/>
          </p:nvPr>
        </p:nvSpPr>
        <p:spPr/>
        <p:txBody>
          <a:bodyPr/>
          <a:lstStyle/>
          <a:p>
            <a:r>
              <a:rPr lang="en-US" dirty="0" smtClean="0"/>
              <a:t>Equipment</a:t>
            </a:r>
          </a:p>
          <a:p>
            <a:pPr lvl="1"/>
            <a:r>
              <a:rPr lang="en-US" dirty="0" smtClean="0"/>
              <a:t>Local TV or public broadcasting station</a:t>
            </a:r>
          </a:p>
          <a:p>
            <a:pPr lvl="1"/>
            <a:r>
              <a:rPr lang="en-US" dirty="0" err="1" smtClean="0"/>
              <a:t>Ebay</a:t>
            </a:r>
            <a:endParaRPr lang="en-US" dirty="0" smtClean="0"/>
          </a:p>
          <a:p>
            <a:pPr lvl="1"/>
            <a:r>
              <a:rPr lang="en-US" dirty="0" err="1" smtClean="0"/>
              <a:t>BroadcastStore</a:t>
            </a:r>
            <a:endParaRPr lang="en-US" dirty="0" smtClean="0"/>
          </a:p>
          <a:p>
            <a:pPr lvl="1"/>
            <a:r>
              <a:rPr lang="en-US" dirty="0" smtClean="0"/>
              <a:t>On campus media departments</a:t>
            </a:r>
            <a:endParaRPr lang="en-US" dirty="0"/>
          </a:p>
        </p:txBody>
      </p:sp>
    </p:spTree>
    <p:extLst>
      <p:ext uri="{BB962C8B-B14F-4D97-AF65-F5344CB8AC3E}">
        <p14:creationId xmlns:p14="http://schemas.microsoft.com/office/powerpoint/2010/main" val="2980524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Ways and Means</a:t>
            </a:r>
            <a:endParaRPr lang="en-US" dirty="0"/>
          </a:p>
        </p:txBody>
      </p:sp>
      <p:sp>
        <p:nvSpPr>
          <p:cNvPr id="3" name="Content Placeholder 2"/>
          <p:cNvSpPr>
            <a:spLocks noGrp="1"/>
          </p:cNvSpPr>
          <p:nvPr>
            <p:ph idx="1"/>
          </p:nvPr>
        </p:nvSpPr>
        <p:spPr/>
        <p:txBody>
          <a:bodyPr/>
          <a:lstStyle/>
          <a:p>
            <a:r>
              <a:rPr lang="en-US" dirty="0" smtClean="0"/>
              <a:t>Information resources</a:t>
            </a:r>
          </a:p>
          <a:p>
            <a:pPr lvl="1"/>
            <a:r>
              <a:rPr lang="en-US" dirty="0" smtClean="0"/>
              <a:t>Colleagues at peer institutions</a:t>
            </a:r>
          </a:p>
          <a:p>
            <a:pPr marL="457200" lvl="1" indent="0">
              <a:buNone/>
            </a:pPr>
            <a:endParaRPr lang="en-US" dirty="0" smtClean="0"/>
          </a:p>
          <a:p>
            <a:pPr lvl="1"/>
            <a:r>
              <a:rPr lang="en-US" dirty="0" smtClean="0"/>
              <a:t>Manufacturer support- equipment, software, </a:t>
            </a:r>
            <a:r>
              <a:rPr lang="en-US" dirty="0" err="1" smtClean="0"/>
              <a:t>etc</a:t>
            </a:r>
            <a:endParaRPr lang="en-US" dirty="0" smtClean="0"/>
          </a:p>
          <a:p>
            <a:pPr marL="457200" lvl="1" indent="0">
              <a:buNone/>
            </a:pPr>
            <a:endParaRPr lang="en-US" dirty="0" smtClean="0"/>
          </a:p>
          <a:p>
            <a:pPr lvl="1"/>
            <a:r>
              <a:rPr lang="en-US" dirty="0" smtClean="0"/>
              <a:t>Industry experts</a:t>
            </a:r>
          </a:p>
          <a:p>
            <a:pPr marL="457200" lvl="1" indent="0">
              <a:buNone/>
            </a:pPr>
            <a:endParaRPr lang="en-US" dirty="0" smtClean="0"/>
          </a:p>
        </p:txBody>
      </p:sp>
    </p:spTree>
    <p:extLst>
      <p:ext uri="{BB962C8B-B14F-4D97-AF65-F5344CB8AC3E}">
        <p14:creationId xmlns:p14="http://schemas.microsoft.com/office/powerpoint/2010/main" val="1827839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857500"/>
            <a:ext cx="10972800" cy="1143000"/>
          </a:xfrm>
        </p:spPr>
        <p:txBody>
          <a:bodyPr>
            <a:normAutofit fontScale="90000"/>
          </a:bodyPr>
          <a:lstStyle/>
          <a:p>
            <a:r>
              <a:rPr lang="en-US" dirty="0" smtClean="0"/>
              <a:t>Thank you!</a:t>
            </a:r>
            <a:br>
              <a:rPr lang="en-US" dirty="0" smtClean="0"/>
            </a:br>
            <a:r>
              <a:rPr lang="en-US" dirty="0"/>
              <a:t/>
            </a:r>
            <a:br>
              <a:rPr lang="en-US" dirty="0"/>
            </a:br>
            <a:r>
              <a:rPr lang="en-US" dirty="0" smtClean="0"/>
              <a:t>Questions/Comments</a:t>
            </a:r>
            <a:br>
              <a:rPr lang="en-US" dirty="0" smtClean="0"/>
            </a:br>
            <a:r>
              <a:rPr lang="en-US" dirty="0"/>
              <a:t/>
            </a:r>
            <a:br>
              <a:rPr lang="en-US" dirty="0"/>
            </a:br>
            <a:r>
              <a:rPr lang="en-US" dirty="0" smtClean="0"/>
              <a:t>trb157@psu.edu</a:t>
            </a:r>
            <a:endParaRPr lang="en-US" dirty="0"/>
          </a:p>
        </p:txBody>
      </p:sp>
    </p:spTree>
    <p:extLst>
      <p:ext uri="{BB962C8B-B14F-4D97-AF65-F5344CB8AC3E}">
        <p14:creationId xmlns:p14="http://schemas.microsoft.com/office/powerpoint/2010/main" val="5243647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Accidentally on Purpose</a:t>
            </a:r>
            <a:endParaRPr lang="en-US" dirty="0"/>
          </a:p>
        </p:txBody>
      </p:sp>
      <p:sp>
        <p:nvSpPr>
          <p:cNvPr id="3" name="Content Placeholder 2"/>
          <p:cNvSpPr>
            <a:spLocks noGrp="1"/>
          </p:cNvSpPr>
          <p:nvPr>
            <p:ph idx="1"/>
          </p:nvPr>
        </p:nvSpPr>
        <p:spPr/>
        <p:txBody>
          <a:bodyPr>
            <a:normAutofit/>
          </a:bodyPr>
          <a:lstStyle/>
          <a:p>
            <a:pPr algn="ctr"/>
            <a:r>
              <a:rPr lang="en-US" dirty="0" smtClean="0"/>
              <a:t>Reality</a:t>
            </a:r>
          </a:p>
          <a:p>
            <a:pPr marL="0" indent="0" algn="ctr">
              <a:buNone/>
            </a:pPr>
            <a:endParaRPr lang="en-US" dirty="0" smtClean="0"/>
          </a:p>
          <a:p>
            <a:pPr algn="ctr"/>
            <a:r>
              <a:rPr lang="en-US" dirty="0" smtClean="0"/>
              <a:t>Condensation</a:t>
            </a:r>
          </a:p>
          <a:p>
            <a:pPr marL="457200" lvl="1" indent="0" algn="ctr">
              <a:buNone/>
            </a:pPr>
            <a:endParaRPr lang="en-US" dirty="0" smtClean="0"/>
          </a:p>
          <a:p>
            <a:pPr algn="ctr"/>
            <a:r>
              <a:rPr lang="en-US" dirty="0" smtClean="0"/>
              <a:t>Shopping </a:t>
            </a:r>
          </a:p>
          <a:p>
            <a:pPr marL="457200" lvl="1" indent="0" algn="ctr">
              <a:buNone/>
            </a:pPr>
            <a:endParaRPr lang="en-US" dirty="0" smtClean="0"/>
          </a:p>
          <a:p>
            <a:pPr algn="ctr"/>
            <a:r>
              <a:rPr lang="en-US" dirty="0" smtClean="0"/>
              <a:t>Invitation </a:t>
            </a:r>
          </a:p>
        </p:txBody>
      </p:sp>
    </p:spTree>
    <p:extLst>
      <p:ext uri="{BB962C8B-B14F-4D97-AF65-F5344CB8AC3E}">
        <p14:creationId xmlns:p14="http://schemas.microsoft.com/office/powerpoint/2010/main" val="2929605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Another Year: A Short History of Almost Something</a:t>
            </a:r>
          </a:p>
        </p:txBody>
      </p:sp>
      <p:sp>
        <p:nvSpPr>
          <p:cNvPr id="3" name="Content Placeholder 2"/>
          <p:cNvSpPr>
            <a:spLocks noGrp="1"/>
          </p:cNvSpPr>
          <p:nvPr>
            <p:ph idx="1"/>
          </p:nvPr>
        </p:nvSpPr>
        <p:spPr/>
        <p:txBody>
          <a:bodyPr>
            <a:normAutofit fontScale="92500"/>
          </a:bodyPr>
          <a:lstStyle/>
          <a:p>
            <a:r>
              <a:rPr lang="en-US" dirty="0"/>
              <a:t> </a:t>
            </a:r>
            <a:r>
              <a:rPr lang="en-US" dirty="0" smtClean="0"/>
              <a:t>Penn </a:t>
            </a:r>
            <a:r>
              <a:rPr lang="en-US" dirty="0"/>
              <a:t>State University Libraries’ Strategic Plan 2014-2019 </a:t>
            </a:r>
            <a:r>
              <a:rPr lang="en-US" dirty="0" smtClean="0"/>
              <a:t>goal: </a:t>
            </a:r>
          </a:p>
          <a:p>
            <a:pPr lvl="1"/>
            <a:r>
              <a:rPr lang="en-US" dirty="0" smtClean="0"/>
              <a:t>“describe and digitize all distinctive and unique collections, with particular emphasis on at-risk formats like audio and video, and holdings in Special Collections….”</a:t>
            </a:r>
          </a:p>
          <a:p>
            <a:pPr marL="457200" lvl="1" indent="0">
              <a:buNone/>
            </a:pPr>
            <a:endParaRPr lang="en-US" dirty="0"/>
          </a:p>
          <a:p>
            <a:r>
              <a:rPr lang="en-US" dirty="0" smtClean="0"/>
              <a:t>2011-Present</a:t>
            </a:r>
          </a:p>
          <a:p>
            <a:pPr lvl="1"/>
            <a:r>
              <a:rPr lang="en-US" dirty="0" smtClean="0"/>
              <a:t>Programmatic and practical transformation</a:t>
            </a:r>
          </a:p>
          <a:p>
            <a:pPr lvl="1"/>
            <a:r>
              <a:rPr lang="en-US" dirty="0" smtClean="0"/>
              <a:t>Over 300 videos and films digitized</a:t>
            </a:r>
            <a:endParaRPr lang="en-US" dirty="0"/>
          </a:p>
        </p:txBody>
      </p:sp>
    </p:spTree>
    <p:extLst>
      <p:ext uri="{BB962C8B-B14F-4D97-AF65-F5344CB8AC3E}">
        <p14:creationId xmlns:p14="http://schemas.microsoft.com/office/powerpoint/2010/main" val="1513088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Another Year: A Short History of Almost Something</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01152185"/>
              </p:ext>
            </p:extLst>
          </p:nvPr>
        </p:nvGraphicFramePr>
        <p:xfrm>
          <a:off x="609600" y="2461748"/>
          <a:ext cx="10972800" cy="2900781"/>
        </p:xfrm>
        <a:graphic>
          <a:graphicData uri="http://schemas.openxmlformats.org/drawingml/2006/table">
            <a:tbl>
              <a:tblPr firstRow="1" bandRow="1">
                <a:tableStyleId>{5C22544A-7EE6-4342-B048-85BDC9FD1C3A}</a:tableStyleId>
              </a:tblPr>
              <a:tblGrid>
                <a:gridCol w="5486400"/>
                <a:gridCol w="5486400"/>
              </a:tblGrid>
              <a:tr h="613788">
                <a:tc>
                  <a:txBody>
                    <a:bodyPr/>
                    <a:lstStyle/>
                    <a:p>
                      <a:r>
                        <a:rPr lang="en-US" dirty="0" smtClean="0"/>
                        <a:t>Format</a:t>
                      </a:r>
                      <a:endParaRPr lang="en-US" dirty="0"/>
                    </a:p>
                  </a:txBody>
                  <a:tcPr/>
                </a:tc>
                <a:tc>
                  <a:txBody>
                    <a:bodyPr/>
                    <a:lstStyle/>
                    <a:p>
                      <a:r>
                        <a:rPr lang="en-US" dirty="0" smtClean="0"/>
                        <a:t>Number of holdings</a:t>
                      </a:r>
                      <a:endParaRPr lang="en-US" dirty="0"/>
                    </a:p>
                  </a:txBody>
                  <a:tcPr/>
                </a:tc>
              </a:tr>
              <a:tr h="613788">
                <a:tc>
                  <a:txBody>
                    <a:bodyPr/>
                    <a:lstStyle/>
                    <a:p>
                      <a:r>
                        <a:rPr lang="en-US" sz="2400" kern="1200" dirty="0" smtClean="0">
                          <a:solidFill>
                            <a:schemeClr val="dk1"/>
                          </a:solidFill>
                          <a:effectLst/>
                          <a:latin typeface="+mn-lt"/>
                          <a:ea typeface="+mn-ea"/>
                          <a:cs typeface="+mn-cs"/>
                        </a:rPr>
                        <a:t>16 mm film</a:t>
                      </a:r>
                      <a:r>
                        <a:rPr lang="en-US" sz="2400" dirty="0" smtClean="0">
                          <a:effectLst/>
                        </a:rPr>
                        <a:t> </a:t>
                      </a:r>
                      <a:endParaRPr lang="en-US" sz="2400" dirty="0"/>
                    </a:p>
                  </a:txBody>
                  <a:tcPr/>
                </a:tc>
                <a:tc>
                  <a:txBody>
                    <a:bodyPr/>
                    <a:lstStyle/>
                    <a:p>
                      <a:r>
                        <a:rPr lang="en-US" sz="2400" kern="1200" dirty="0" smtClean="0">
                          <a:solidFill>
                            <a:schemeClr val="dk1"/>
                          </a:solidFill>
                          <a:effectLst/>
                          <a:latin typeface="+mn-lt"/>
                          <a:ea typeface="+mn-ea"/>
                          <a:cs typeface="+mn-cs"/>
                        </a:rPr>
                        <a:t>8,660</a:t>
                      </a:r>
                      <a:r>
                        <a:rPr lang="en-US" sz="2400" dirty="0" smtClean="0">
                          <a:effectLst/>
                        </a:rPr>
                        <a:t> </a:t>
                      </a:r>
                      <a:endParaRPr lang="en-US" sz="2400" dirty="0"/>
                    </a:p>
                  </a:txBody>
                  <a:tcPr/>
                </a:tc>
              </a:tr>
              <a:tr h="1059417">
                <a:tc>
                  <a:txBody>
                    <a:bodyPr/>
                    <a:lstStyle/>
                    <a:p>
                      <a:r>
                        <a:rPr lang="en-US" sz="2400" kern="1200" dirty="0" smtClean="0">
                          <a:solidFill>
                            <a:schemeClr val="dk1"/>
                          </a:solidFill>
                          <a:effectLst/>
                          <a:latin typeface="+mn-lt"/>
                          <a:ea typeface="+mn-ea"/>
                          <a:cs typeface="+mn-cs"/>
                        </a:rPr>
                        <a:t>Videotape (including </a:t>
                      </a:r>
                      <a:r>
                        <a:rPr lang="en-US" sz="2400" kern="1200" dirty="0" err="1" smtClean="0">
                          <a:solidFill>
                            <a:schemeClr val="dk1"/>
                          </a:solidFill>
                          <a:effectLst/>
                          <a:latin typeface="+mn-lt"/>
                          <a:ea typeface="+mn-ea"/>
                          <a:cs typeface="+mn-cs"/>
                        </a:rPr>
                        <a:t>Betacam</a:t>
                      </a:r>
                      <a:r>
                        <a:rPr lang="en-US" sz="2400" kern="1200" dirty="0" smtClean="0">
                          <a:solidFill>
                            <a:schemeClr val="dk1"/>
                          </a:solidFill>
                          <a:effectLst/>
                          <a:latin typeface="+mn-lt"/>
                          <a:ea typeface="+mn-ea"/>
                          <a:cs typeface="+mn-cs"/>
                        </a:rPr>
                        <a:t>, ¾” </a:t>
                      </a:r>
                      <a:r>
                        <a:rPr lang="en-US" sz="2400" kern="1200" dirty="0" err="1" smtClean="0">
                          <a:solidFill>
                            <a:schemeClr val="dk1"/>
                          </a:solidFill>
                          <a:effectLst/>
                          <a:latin typeface="+mn-lt"/>
                          <a:ea typeface="+mn-ea"/>
                          <a:cs typeface="+mn-cs"/>
                        </a:rPr>
                        <a:t>Umatic</a:t>
                      </a:r>
                      <a:r>
                        <a:rPr lang="en-US" sz="2400" kern="1200" dirty="0" smtClean="0">
                          <a:solidFill>
                            <a:schemeClr val="dk1"/>
                          </a:solidFill>
                          <a:effectLst/>
                          <a:latin typeface="+mn-lt"/>
                          <a:ea typeface="+mn-ea"/>
                          <a:cs typeface="+mn-cs"/>
                        </a:rPr>
                        <a:t>, VHS, DVCPRO, DVCAM, </a:t>
                      </a:r>
                      <a:r>
                        <a:rPr lang="en-US" sz="2400" kern="1200" dirty="0" err="1" smtClean="0">
                          <a:solidFill>
                            <a:schemeClr val="dk1"/>
                          </a:solidFill>
                          <a:effectLst/>
                          <a:latin typeface="+mn-lt"/>
                          <a:ea typeface="+mn-ea"/>
                          <a:cs typeface="+mn-cs"/>
                        </a:rPr>
                        <a:t>miniDV</a:t>
                      </a:r>
                      <a:r>
                        <a:rPr lang="en-US" sz="2400" kern="1200" dirty="0" smtClean="0">
                          <a:solidFill>
                            <a:schemeClr val="dk1"/>
                          </a:solidFill>
                          <a:effectLst/>
                          <a:latin typeface="+mn-lt"/>
                          <a:ea typeface="+mn-ea"/>
                          <a:cs typeface="+mn-cs"/>
                        </a:rPr>
                        <a:t>)</a:t>
                      </a:r>
                      <a:r>
                        <a:rPr lang="en-US" sz="2400" dirty="0" smtClean="0">
                          <a:effectLst/>
                        </a:rPr>
                        <a:t> </a:t>
                      </a:r>
                      <a:endParaRPr lang="en-US" sz="2400" dirty="0"/>
                    </a:p>
                  </a:txBody>
                  <a:tcPr/>
                </a:tc>
                <a:tc>
                  <a:txBody>
                    <a:bodyPr/>
                    <a:lstStyle/>
                    <a:p>
                      <a:r>
                        <a:rPr lang="en-US" sz="2400" kern="1200" dirty="0" smtClean="0">
                          <a:solidFill>
                            <a:schemeClr val="dk1"/>
                          </a:solidFill>
                          <a:effectLst/>
                          <a:latin typeface="+mn-lt"/>
                          <a:ea typeface="+mn-ea"/>
                          <a:cs typeface="+mn-cs"/>
                        </a:rPr>
                        <a:t>17,500</a:t>
                      </a:r>
                      <a:r>
                        <a:rPr lang="en-US" sz="2400" dirty="0" smtClean="0">
                          <a:effectLst/>
                        </a:rPr>
                        <a:t> </a:t>
                      </a:r>
                      <a:endParaRPr lang="en-US" sz="2400" dirty="0"/>
                    </a:p>
                  </a:txBody>
                  <a:tcPr/>
                </a:tc>
              </a:tr>
              <a:tr h="613788">
                <a:tc>
                  <a:txBody>
                    <a:bodyPr/>
                    <a:lstStyle/>
                    <a:p>
                      <a:r>
                        <a:rPr lang="en-US" sz="2400" kern="1200" dirty="0" smtClean="0">
                          <a:solidFill>
                            <a:schemeClr val="dk1"/>
                          </a:solidFill>
                          <a:effectLst/>
                          <a:latin typeface="+mn-lt"/>
                          <a:ea typeface="+mn-ea"/>
                          <a:cs typeface="+mn-cs"/>
                        </a:rPr>
                        <a:t>DVD</a:t>
                      </a:r>
                      <a:r>
                        <a:rPr lang="en-US" sz="2400" dirty="0" smtClean="0">
                          <a:effectLst/>
                        </a:rPr>
                        <a:t> </a:t>
                      </a:r>
                      <a:endParaRPr lang="en-US" sz="2400" dirty="0"/>
                    </a:p>
                  </a:txBody>
                  <a:tcPr/>
                </a:tc>
                <a:tc>
                  <a:txBody>
                    <a:bodyPr/>
                    <a:lstStyle/>
                    <a:p>
                      <a:r>
                        <a:rPr lang="en-US" sz="2400" kern="1200" dirty="0" smtClean="0">
                          <a:solidFill>
                            <a:schemeClr val="dk1"/>
                          </a:solidFill>
                          <a:effectLst/>
                          <a:latin typeface="+mn-lt"/>
                          <a:ea typeface="+mn-ea"/>
                          <a:cs typeface="+mn-cs"/>
                        </a:rPr>
                        <a:t>6,150</a:t>
                      </a:r>
                      <a:r>
                        <a:rPr lang="en-US" sz="2400" dirty="0" smtClean="0">
                          <a:effectLst/>
                        </a:rPr>
                        <a:t> </a:t>
                      </a:r>
                      <a:endParaRPr lang="en-US" sz="2400" dirty="0"/>
                    </a:p>
                  </a:txBody>
                  <a:tcPr/>
                </a:tc>
              </a:tr>
            </a:tbl>
          </a:graphicData>
        </a:graphic>
      </p:graphicFrame>
    </p:spTree>
    <p:extLst>
      <p:ext uri="{BB962C8B-B14F-4D97-AF65-F5344CB8AC3E}">
        <p14:creationId xmlns:p14="http://schemas.microsoft.com/office/powerpoint/2010/main" val="2665999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75057"/>
            <a:ext cx="10972800" cy="1143000"/>
          </a:xfrm>
        </p:spPr>
        <p:txBody>
          <a:bodyPr/>
          <a:lstStyle/>
          <a:p>
            <a:r>
              <a:rPr lang="en-US" dirty="0" smtClean="0"/>
              <a:t>Building the Mystery</a:t>
            </a:r>
            <a:endParaRPr lang="en-US" dirty="0"/>
          </a:p>
        </p:txBody>
      </p:sp>
    </p:spTree>
    <p:extLst>
      <p:ext uri="{BB962C8B-B14F-4D97-AF65-F5344CB8AC3E}">
        <p14:creationId xmlns:p14="http://schemas.microsoft.com/office/powerpoint/2010/main" val="21389875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pic>
        <p:nvPicPr>
          <p:cNvPr id="4" name="Content Placeholder 5" descr="Screen Shot 2016-02-19 at 11.50.50 AM.png"/>
          <p:cNvPicPr>
            <a:picLocks noChangeAspect="1"/>
          </p:cNvPicPr>
          <p:nvPr/>
        </p:nvPicPr>
        <p:blipFill rotWithShape="1">
          <a:blip r:embed="rId3">
            <a:extLst>
              <a:ext uri="{28A0092B-C50C-407E-A947-70E740481C1C}">
                <a14:useLocalDpi xmlns:a14="http://schemas.microsoft.com/office/drawing/2010/main" val="0"/>
              </a:ext>
            </a:extLst>
          </a:blip>
          <a:srcRect l="-41" t="4383" r="-97" b="294"/>
          <a:stretch/>
        </p:blipFill>
        <p:spPr>
          <a:xfrm>
            <a:off x="641978" y="737779"/>
            <a:ext cx="10908044" cy="6126440"/>
          </a:xfrm>
          <a:prstGeom prst="rect">
            <a:avLst/>
          </a:prstGeom>
          <a:solidFill>
            <a:schemeClr val="bg1"/>
          </a:solidFill>
        </p:spPr>
      </p:pic>
      <p:sp>
        <p:nvSpPr>
          <p:cNvPr id="2" name="Rectangle 1"/>
          <p:cNvSpPr/>
          <p:nvPr/>
        </p:nvSpPr>
        <p:spPr>
          <a:xfrm>
            <a:off x="1548602" y="1490341"/>
            <a:ext cx="77754" cy="181433"/>
          </a:xfrm>
          <a:prstGeom prst="rect">
            <a:avLst/>
          </a:prstGeom>
          <a:solidFill>
            <a:schemeClr val="bg1"/>
          </a:solidFill>
          <a:ln>
            <a:noFill/>
          </a:ln>
          <a:effectLst>
            <a:outerShdw blurRad="40005" dist="22987" dir="5400000" algn="tl" rotWithShape="0">
              <a:schemeClr val="bg1">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229642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pic>
        <p:nvPicPr>
          <p:cNvPr id="4" name="Content Placeholder 5" descr="Screen Shot 2016-02-19 at 11.50.50 AM.png"/>
          <p:cNvPicPr>
            <a:picLocks noChangeAspect="1"/>
          </p:cNvPicPr>
          <p:nvPr/>
        </p:nvPicPr>
        <p:blipFill rotWithShape="1">
          <a:blip r:embed="rId3">
            <a:extLst>
              <a:ext uri="{28A0092B-C50C-407E-A947-70E740481C1C}">
                <a14:useLocalDpi xmlns:a14="http://schemas.microsoft.com/office/drawing/2010/main" val="0"/>
              </a:ext>
            </a:extLst>
          </a:blip>
          <a:srcRect l="-41" t="4383" r="-97" b="294"/>
          <a:stretch/>
        </p:blipFill>
        <p:spPr>
          <a:xfrm>
            <a:off x="641978" y="737779"/>
            <a:ext cx="10908044" cy="6126440"/>
          </a:xfrm>
          <a:prstGeom prst="rect">
            <a:avLst/>
          </a:prstGeom>
        </p:spPr>
      </p:pic>
      <p:sp>
        <p:nvSpPr>
          <p:cNvPr id="2" name="Oval 1"/>
          <p:cNvSpPr/>
          <p:nvPr/>
        </p:nvSpPr>
        <p:spPr>
          <a:xfrm>
            <a:off x="1677600" y="1646390"/>
            <a:ext cx="8325288" cy="1223033"/>
          </a:xfrm>
          <a:prstGeom prst="ellipse">
            <a:avLst/>
          </a:prstGeom>
          <a:noFill/>
          <a:ln w="381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Oval 4"/>
          <p:cNvSpPr/>
          <p:nvPr/>
        </p:nvSpPr>
        <p:spPr>
          <a:xfrm>
            <a:off x="4060734" y="5346849"/>
            <a:ext cx="2602632" cy="925114"/>
          </a:xfrm>
          <a:prstGeom prst="ellipse">
            <a:avLst/>
          </a:prstGeom>
          <a:noFill/>
          <a:ln w="381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Oval 5"/>
          <p:cNvSpPr/>
          <p:nvPr/>
        </p:nvSpPr>
        <p:spPr>
          <a:xfrm>
            <a:off x="8779964" y="5346849"/>
            <a:ext cx="2508561" cy="914400"/>
          </a:xfrm>
          <a:prstGeom prst="ellipse">
            <a:avLst/>
          </a:prstGeom>
          <a:noFill/>
          <a:ln w="381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41971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5" descr="Screen Shot 2016-02-19 at 11.50.50 AM.png"/>
          <p:cNvPicPr>
            <a:picLocks noChangeAspect="1"/>
          </p:cNvPicPr>
          <p:nvPr/>
        </p:nvPicPr>
        <p:blipFill rotWithShape="1">
          <a:blip r:embed="rId3">
            <a:alphaModFix amt="30000"/>
            <a:extLst>
              <a:ext uri="{28A0092B-C50C-407E-A947-70E740481C1C}">
                <a14:useLocalDpi xmlns:a14="http://schemas.microsoft.com/office/drawing/2010/main" val="0"/>
              </a:ext>
            </a:extLst>
          </a:blip>
          <a:srcRect l="-41" t="4383" r="-97" b="294"/>
          <a:stretch/>
        </p:blipFill>
        <p:spPr>
          <a:xfrm>
            <a:off x="641978" y="731560"/>
            <a:ext cx="10908044" cy="6126440"/>
          </a:xfrm>
          <a:prstGeom prst="rect">
            <a:avLst/>
          </a:prstGeom>
        </p:spPr>
      </p:pic>
      <p:sp>
        <p:nvSpPr>
          <p:cNvPr id="7" name="Oval 6"/>
          <p:cNvSpPr/>
          <p:nvPr/>
        </p:nvSpPr>
        <p:spPr>
          <a:xfrm>
            <a:off x="2636543" y="1655726"/>
            <a:ext cx="7009345" cy="3665101"/>
          </a:xfrm>
          <a:prstGeom prst="ellipse">
            <a:avLst/>
          </a:prstGeom>
          <a:solidFill>
            <a:srgbClr val="FFFF00"/>
          </a:solidFill>
          <a:ln w="381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u="sng" dirty="0" smtClean="0">
                <a:solidFill>
                  <a:schemeClr val="tx1"/>
                </a:solidFill>
              </a:rPr>
              <a:t>METADATA</a:t>
            </a:r>
          </a:p>
          <a:p>
            <a:pPr algn="ctr"/>
            <a:endParaRPr lang="en-US" sz="3200" u="sng" dirty="0" smtClean="0">
              <a:solidFill>
                <a:schemeClr val="tx1"/>
              </a:solidFill>
            </a:endParaRPr>
          </a:p>
          <a:p>
            <a:pPr marL="457200" indent="-457200" algn="ctr">
              <a:buFont typeface="Arial"/>
              <a:buChar char="•"/>
            </a:pPr>
            <a:r>
              <a:rPr lang="en-US" sz="3200" dirty="0" smtClean="0">
                <a:solidFill>
                  <a:schemeClr val="tx1"/>
                </a:solidFill>
              </a:rPr>
              <a:t>Unique file name</a:t>
            </a:r>
          </a:p>
          <a:p>
            <a:pPr marL="457200" indent="-457200" algn="ctr">
              <a:buFont typeface="Arial"/>
              <a:buChar char="•"/>
            </a:pPr>
            <a:r>
              <a:rPr lang="en-US" sz="3200" dirty="0" smtClean="0">
                <a:solidFill>
                  <a:schemeClr val="tx1"/>
                </a:solidFill>
              </a:rPr>
              <a:t>Dublin Core scheme</a:t>
            </a:r>
            <a:endParaRPr lang="en-US" sz="3200" dirty="0">
              <a:solidFill>
                <a:schemeClr val="tx1"/>
              </a:solidFill>
            </a:endParaRPr>
          </a:p>
        </p:txBody>
      </p:sp>
    </p:spTree>
    <p:extLst>
      <p:ext uri="{BB962C8B-B14F-4D97-AF65-F5344CB8AC3E}">
        <p14:creationId xmlns:p14="http://schemas.microsoft.com/office/powerpoint/2010/main" val="9278267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5" descr="Screen Shot 2016-02-19 at 11.50.50 AM.png"/>
          <p:cNvPicPr>
            <a:picLocks noChangeAspect="1"/>
          </p:cNvPicPr>
          <p:nvPr/>
        </p:nvPicPr>
        <p:blipFill rotWithShape="1">
          <a:blip r:embed="rId3">
            <a:alphaModFix amt="33000"/>
            <a:extLst>
              <a:ext uri="{28A0092B-C50C-407E-A947-70E740481C1C}">
                <a14:useLocalDpi xmlns:a14="http://schemas.microsoft.com/office/drawing/2010/main" val="0"/>
              </a:ext>
            </a:extLst>
          </a:blip>
          <a:srcRect l="-41" t="4383" r="-97" b="294"/>
          <a:stretch/>
        </p:blipFill>
        <p:spPr>
          <a:xfrm>
            <a:off x="1209344" y="731560"/>
            <a:ext cx="10908044" cy="6126440"/>
          </a:xfrm>
          <a:prstGeom prst="rect">
            <a:avLst/>
          </a:prstGeom>
        </p:spPr>
      </p:pic>
      <p:sp>
        <p:nvSpPr>
          <p:cNvPr id="7" name="Oval 6"/>
          <p:cNvSpPr/>
          <p:nvPr/>
        </p:nvSpPr>
        <p:spPr>
          <a:xfrm>
            <a:off x="2351775" y="1928629"/>
            <a:ext cx="7118044" cy="3747499"/>
          </a:xfrm>
          <a:prstGeom prst="ellipse">
            <a:avLst/>
          </a:prstGeom>
          <a:solidFill>
            <a:srgbClr val="FFFF00"/>
          </a:solidFill>
          <a:ln w="381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dirty="0" smtClean="0">
                <a:solidFill>
                  <a:schemeClr val="tx1"/>
                </a:solidFill>
              </a:rPr>
              <a:t>STORAGE???</a:t>
            </a:r>
            <a:endParaRPr lang="en-US" sz="3200" dirty="0">
              <a:solidFill>
                <a:schemeClr val="tx1"/>
              </a:solidFill>
            </a:endParaRPr>
          </a:p>
        </p:txBody>
      </p:sp>
    </p:spTree>
    <p:extLst>
      <p:ext uri="{BB962C8B-B14F-4D97-AF65-F5344CB8AC3E}">
        <p14:creationId xmlns:p14="http://schemas.microsoft.com/office/powerpoint/2010/main" val="3617195846"/>
      </p:ext>
    </p:extLst>
  </p:cSld>
  <p:clrMapOvr>
    <a:masterClrMapping/>
  </p:clrMapOvr>
  <p:timing>
    <p:tnLst>
      <p:par>
        <p:cTn id="1" dur="indefinite" restart="never" nodeType="tmRoot"/>
      </p:par>
    </p:tnLst>
  </p:timing>
</p:sld>
</file>

<file path=ppt/theme/theme1.xml><?xml version="1.0" encoding="utf-8"?>
<a:theme xmlns:a="http://schemas.openxmlformats.org/drawingml/2006/main" name="Babcock_amia16">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华文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 xmlns:thm15="http://schemas.microsoft.com/office/thememl/2012/main" name="Presentation23" id="{D37ACA42-17F1-944D-A630-B2CE2825C085}" vid="{F449C88E-B7FC-DB44-8883-7C7825A6446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Babcock_amia16</Template>
  <TotalTime>0</TotalTime>
  <Words>897</Words>
  <Application>Microsoft Office PowerPoint</Application>
  <PresentationFormat>Custom</PresentationFormat>
  <Paragraphs>133</Paragraphs>
  <Slides>13</Slides>
  <Notes>11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Babcock_amia16</vt:lpstr>
      <vt:lpstr>Digital Preservation for the Rest of Us</vt:lpstr>
      <vt:lpstr>Accidentally on Purpose</vt:lpstr>
      <vt:lpstr>Another Year: A Short History of Almost Something</vt:lpstr>
      <vt:lpstr>Another Year: A Short History of Almost Something</vt:lpstr>
      <vt:lpstr>Building the Mystery</vt:lpstr>
      <vt:lpstr>PowerPoint Presentation</vt:lpstr>
      <vt:lpstr>PowerPoint Presentation</vt:lpstr>
      <vt:lpstr>PowerPoint Presentation</vt:lpstr>
      <vt:lpstr>PowerPoint Presentation</vt:lpstr>
      <vt:lpstr>Decision time</vt:lpstr>
      <vt:lpstr>Ways and Means</vt:lpstr>
      <vt:lpstr>Ways and Means</vt:lpstr>
      <vt:lpstr>Thank you!  Questions/Comments  trb157@psu.edu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 Preservation for the Rest of Us</dc:title>
  <dc:creator>Oscars</dc:creator>
  <cp:lastModifiedBy>Oscars</cp:lastModifiedBy>
  <cp:revision>1</cp:revision>
  <dcterms:created xsi:type="dcterms:W3CDTF">2016-12-05T23:34:38Z</dcterms:created>
  <dcterms:modified xsi:type="dcterms:W3CDTF">2016-12-05T23:35:11Z</dcterms:modified>
</cp:coreProperties>
</file>