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63" r:id="rId2"/>
  </p:sldMasterIdLst>
  <p:notesMasterIdLst>
    <p:notesMasterId r:id="rId91"/>
  </p:notesMasterIdLst>
  <p:handoutMasterIdLst>
    <p:handoutMasterId r:id="rId92"/>
  </p:handoutMasterIdLst>
  <p:sldIdLst>
    <p:sldId id="259" r:id="rId3"/>
    <p:sldId id="513" r:id="rId4"/>
    <p:sldId id="514" r:id="rId5"/>
    <p:sldId id="522" r:id="rId6"/>
    <p:sldId id="456" r:id="rId7"/>
    <p:sldId id="503" r:id="rId8"/>
    <p:sldId id="504" r:id="rId9"/>
    <p:sldId id="432" r:id="rId10"/>
    <p:sldId id="493" r:id="rId11"/>
    <p:sldId id="479" r:id="rId12"/>
    <p:sldId id="480" r:id="rId13"/>
    <p:sldId id="483" r:id="rId14"/>
    <p:sldId id="442" r:id="rId15"/>
    <p:sldId id="484" r:id="rId16"/>
    <p:sldId id="435" r:id="rId17"/>
    <p:sldId id="444" r:id="rId18"/>
    <p:sldId id="498" r:id="rId19"/>
    <p:sldId id="443" r:id="rId20"/>
    <p:sldId id="446" r:id="rId21"/>
    <p:sldId id="449" r:id="rId22"/>
    <p:sldId id="450" r:id="rId23"/>
    <p:sldId id="495" r:id="rId24"/>
    <p:sldId id="497" r:id="rId25"/>
    <p:sldId id="524" r:id="rId26"/>
    <p:sldId id="501" r:id="rId27"/>
    <p:sldId id="502" r:id="rId28"/>
    <p:sldId id="512" r:id="rId29"/>
    <p:sldId id="507" r:id="rId30"/>
    <p:sldId id="505" r:id="rId31"/>
    <p:sldId id="508" r:id="rId32"/>
    <p:sldId id="509" r:id="rId33"/>
    <p:sldId id="506" r:id="rId34"/>
    <p:sldId id="461" r:id="rId35"/>
    <p:sldId id="462" r:id="rId36"/>
    <p:sldId id="452" r:id="rId37"/>
    <p:sldId id="453" r:id="rId38"/>
    <p:sldId id="454" r:id="rId39"/>
    <p:sldId id="515" r:id="rId40"/>
    <p:sldId id="544" r:id="rId41"/>
    <p:sldId id="546" r:id="rId42"/>
    <p:sldId id="523" r:id="rId43"/>
    <p:sldId id="457" r:id="rId44"/>
    <p:sldId id="458" r:id="rId45"/>
    <p:sldId id="490" r:id="rId46"/>
    <p:sldId id="491" r:id="rId47"/>
    <p:sldId id="492" r:id="rId48"/>
    <p:sldId id="468" r:id="rId49"/>
    <p:sldId id="470" r:id="rId50"/>
    <p:sldId id="471" r:id="rId51"/>
    <p:sldId id="472" r:id="rId52"/>
    <p:sldId id="517" r:id="rId53"/>
    <p:sldId id="459" r:id="rId54"/>
    <p:sldId id="520" r:id="rId55"/>
    <p:sldId id="475" r:id="rId56"/>
    <p:sldId id="477" r:id="rId57"/>
    <p:sldId id="494" r:id="rId58"/>
    <p:sldId id="547" r:id="rId59"/>
    <p:sldId id="548" r:id="rId60"/>
    <p:sldId id="549" r:id="rId61"/>
    <p:sldId id="550" r:id="rId62"/>
    <p:sldId id="551" r:id="rId63"/>
    <p:sldId id="552" r:id="rId64"/>
    <p:sldId id="553" r:id="rId65"/>
    <p:sldId id="554" r:id="rId66"/>
    <p:sldId id="555" r:id="rId67"/>
    <p:sldId id="556" r:id="rId68"/>
    <p:sldId id="557" r:id="rId69"/>
    <p:sldId id="558" r:id="rId70"/>
    <p:sldId id="559" r:id="rId71"/>
    <p:sldId id="560" r:id="rId72"/>
    <p:sldId id="561" r:id="rId73"/>
    <p:sldId id="562" r:id="rId74"/>
    <p:sldId id="563" r:id="rId75"/>
    <p:sldId id="564" r:id="rId76"/>
    <p:sldId id="565" r:id="rId77"/>
    <p:sldId id="566" r:id="rId78"/>
    <p:sldId id="567" r:id="rId79"/>
    <p:sldId id="568" r:id="rId80"/>
    <p:sldId id="569" r:id="rId81"/>
    <p:sldId id="570" r:id="rId82"/>
    <p:sldId id="571" r:id="rId83"/>
    <p:sldId id="572" r:id="rId84"/>
    <p:sldId id="573" r:id="rId85"/>
    <p:sldId id="574" r:id="rId86"/>
    <p:sldId id="575" r:id="rId87"/>
    <p:sldId id="519" r:id="rId88"/>
    <p:sldId id="518" r:id="rId89"/>
    <p:sldId id="525" r:id="rId9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96">
          <p15:clr>
            <a:srgbClr val="A4A3A4"/>
          </p15:clr>
        </p15:guide>
        <p15:guide id="4" pos="339">
          <p15:clr>
            <a:srgbClr val="A4A3A4"/>
          </p15:clr>
        </p15:guide>
        <p15:guide id="5" orient="horz" pos="3337">
          <p15:clr>
            <a:srgbClr val="A4A3A4"/>
          </p15:clr>
        </p15:guide>
        <p15:guide id="6" orient="horz" pos="1862">
          <p15:clr>
            <a:srgbClr val="A4A3A4"/>
          </p15:clr>
        </p15:guide>
        <p15:guide id="7" pos="969">
          <p15:clr>
            <a:srgbClr val="A4A3A4"/>
          </p15:clr>
        </p15:guide>
        <p15:guide id="8" pos="2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8060A"/>
    <a:srgbClr val="6608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94" autoAdjust="0"/>
    <p:restoredTop sz="94697"/>
  </p:normalViewPr>
  <p:slideViewPr>
    <p:cSldViewPr snapToGrid="0" snapToObjects="1">
      <p:cViewPr>
        <p:scale>
          <a:sx n="112" d="100"/>
          <a:sy n="112" d="100"/>
        </p:scale>
        <p:origin x="-90" y="-168"/>
      </p:cViewPr>
      <p:guideLst>
        <p:guide orient="horz" pos="2160"/>
        <p:guide orient="horz" pos="296"/>
        <p:guide orient="horz" pos="3337"/>
        <p:guide orient="horz" pos="1862"/>
        <p:guide pos="2880"/>
        <p:guide pos="339"/>
        <p:guide pos="969"/>
        <p:guide pos="28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Project\VidiCert\Events(Dissemination)\20181012_FIAT-IFTA\201809_IU_Defect_His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cp\Desktop\201809_IU_Defect_His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de-AT" sz="1200" dirty="0" err="1">
                <a:solidFill>
                  <a:schemeClr val="bg1"/>
                </a:solidFill>
              </a:rPr>
              <a:t>Verified</a:t>
            </a:r>
            <a:r>
              <a:rPr lang="de-AT" sz="1200" dirty="0">
                <a:solidFill>
                  <a:schemeClr val="bg1"/>
                </a:solidFill>
              </a:rPr>
              <a:t> </a:t>
            </a:r>
            <a:r>
              <a:rPr lang="de-AT" sz="1200" dirty="0" err="1">
                <a:solidFill>
                  <a:schemeClr val="bg1"/>
                </a:solidFill>
              </a:rPr>
              <a:t>defects</a:t>
            </a:r>
            <a:r>
              <a:rPr lang="de-AT" sz="1200" dirty="0">
                <a:solidFill>
                  <a:schemeClr val="bg1"/>
                </a:solidFill>
              </a:rPr>
              <a:t> per File    in    </a:t>
            </a:r>
            <a:r>
              <a:rPr lang="de-AT" sz="1200" dirty="0">
                <a:solidFill>
                  <a:srgbClr val="FF0000"/>
                </a:solidFill>
              </a:rPr>
              <a:t>Files </a:t>
            </a:r>
            <a:r>
              <a:rPr lang="de-AT" sz="1200" dirty="0" err="1">
                <a:solidFill>
                  <a:srgbClr val="FF0000"/>
                </a:solidFill>
              </a:rPr>
              <a:t>to</a:t>
            </a:r>
            <a:r>
              <a:rPr lang="de-AT" sz="1200" dirty="0">
                <a:solidFill>
                  <a:srgbClr val="FF0000"/>
                </a:solidFill>
              </a:rPr>
              <a:t> </a:t>
            </a:r>
            <a:r>
              <a:rPr lang="de-AT" sz="1200" dirty="0" err="1">
                <a:solidFill>
                  <a:srgbClr val="FF0000"/>
                </a:solidFill>
              </a:rPr>
              <a:t>be</a:t>
            </a:r>
            <a:r>
              <a:rPr lang="de-AT" sz="1200" dirty="0">
                <a:solidFill>
                  <a:srgbClr val="FF0000"/>
                </a:solidFill>
              </a:rPr>
              <a:t> Re-</a:t>
            </a:r>
            <a:r>
              <a:rPr lang="de-AT" sz="1200" dirty="0" err="1">
                <a:solidFill>
                  <a:srgbClr val="FF0000"/>
                </a:solidFill>
              </a:rPr>
              <a:t>Scanned</a:t>
            </a:r>
            <a:r>
              <a:rPr lang="de-AT" sz="1200" dirty="0">
                <a:solidFill>
                  <a:srgbClr val="FF0000"/>
                </a:solidFill>
              </a:rPr>
              <a:t>   </a:t>
            </a:r>
            <a:r>
              <a:rPr lang="de-AT" sz="1200" dirty="0">
                <a:solidFill>
                  <a:schemeClr val="bg1"/>
                </a:solidFill>
              </a:rPr>
              <a:t> </a:t>
            </a:r>
            <a:r>
              <a:rPr lang="de-AT" sz="1200" dirty="0" err="1">
                <a:solidFill>
                  <a:schemeClr val="bg1"/>
                </a:solidFill>
              </a:rPr>
              <a:t>and</a:t>
            </a:r>
            <a:r>
              <a:rPr lang="de-AT" sz="1200" dirty="0">
                <a:solidFill>
                  <a:schemeClr val="bg1"/>
                </a:solidFill>
              </a:rPr>
              <a:t>    </a:t>
            </a:r>
            <a:r>
              <a:rPr lang="de-AT" sz="1200" dirty="0">
                <a:solidFill>
                  <a:srgbClr val="00B050"/>
                </a:solidFill>
              </a:rPr>
              <a:t>Files </a:t>
            </a:r>
            <a:r>
              <a:rPr lang="de-AT" sz="1200" dirty="0" err="1">
                <a:solidFill>
                  <a:srgbClr val="00B050"/>
                </a:solidFill>
              </a:rPr>
              <a:t>to</a:t>
            </a:r>
            <a:r>
              <a:rPr lang="de-AT" sz="1200" dirty="0">
                <a:solidFill>
                  <a:srgbClr val="00B050"/>
                </a:solidFill>
              </a:rPr>
              <a:t> </a:t>
            </a:r>
            <a:r>
              <a:rPr lang="de-AT" sz="1200" dirty="0" err="1">
                <a:solidFill>
                  <a:srgbClr val="00B050"/>
                </a:solidFill>
              </a:rPr>
              <a:t>be</a:t>
            </a:r>
            <a:r>
              <a:rPr lang="de-AT" sz="1200" dirty="0">
                <a:solidFill>
                  <a:srgbClr val="00B050"/>
                </a:solidFill>
              </a:rPr>
              <a:t> </a:t>
            </a:r>
            <a:r>
              <a:rPr lang="de-AT" sz="1200" dirty="0" err="1">
                <a:solidFill>
                  <a:srgbClr val="00B050"/>
                </a:solidFill>
              </a:rPr>
              <a:t>Archived</a:t>
            </a:r>
            <a:endParaRPr lang="de-AT" sz="1200" dirty="0">
              <a:solidFill>
                <a:srgbClr val="00B050"/>
              </a:solidFill>
            </a:endParaRPr>
          </a:p>
        </c:rich>
      </c:tx>
      <c:layout>
        <c:manualLayout>
          <c:xMode val="edge"/>
          <c:yMode val="edge"/>
          <c:x val="7.767522721690589E-4"/>
          <c:y val="1.7971259409993484E-3"/>
        </c:manualLayout>
      </c:layout>
      <c:overlay val="0"/>
    </c:title>
    <c:autoTitleDeleted val="0"/>
    <c:plotArea>
      <c:layout>
        <c:manualLayout>
          <c:layoutTarget val="inner"/>
          <c:xMode val="edge"/>
          <c:yMode val="edge"/>
          <c:x val="3.6848008804563868E-2"/>
          <c:y val="9.1381057214509717E-2"/>
          <c:w val="0.93602891032393298"/>
          <c:h val="0.58954782602681799"/>
        </c:manualLayout>
      </c:layout>
      <c:barChart>
        <c:barDir val="col"/>
        <c:grouping val="clustered"/>
        <c:varyColors val="0"/>
        <c:ser>
          <c:idx val="0"/>
          <c:order val="0"/>
          <c:tx>
            <c:strRef>
              <c:f>'Defects per File'!$A$8</c:f>
              <c:strCache>
                <c:ptCount val="1"/>
                <c:pt idx="0">
                  <c:v>To be Archived</c:v>
                </c:pt>
              </c:strCache>
            </c:strRef>
          </c:tx>
          <c:spPr>
            <a:solidFill>
              <a:srgbClr val="00B050"/>
            </a:solidFill>
          </c:spPr>
          <c:invertIfNegative val="0"/>
          <c:cat>
            <c:strRef>
              <c:f>'Defects per File'!$A$10:$A$43</c:f>
              <c:strCache>
                <c:ptCount val="33"/>
                <c:pt idx="0">
                  <c:v>Dirt</c:v>
                </c:pt>
                <c:pt idx="1">
                  <c:v>Gamut/Clipping</c:v>
                </c:pt>
                <c:pt idx="2">
                  <c:v>Crackle</c:v>
                </c:pt>
                <c:pt idx="3">
                  <c:v>Framing Errors</c:v>
                </c:pt>
                <c:pt idx="4">
                  <c:v>Colour Grading Problems</c:v>
                </c:pt>
                <c:pt idx="5">
                  <c:v>Film Hair</c:v>
                </c:pt>
                <c:pt idx="6">
                  <c:v>Film Unsteadiness</c:v>
                </c:pt>
                <c:pt idx="7">
                  <c:v>Dust/Hair/Bacteria</c:v>
                </c:pt>
                <c:pt idx="8">
                  <c:v>Silence</c:v>
                </c:pt>
                <c:pt idx="9">
                  <c:v>Luma Range Error</c:v>
                </c:pt>
                <c:pt idx="10">
                  <c:v>Splice Bump</c:v>
                </c:pt>
                <c:pt idx="11">
                  <c:v>Dirty Splice</c:v>
                </c:pt>
                <c:pt idx="12">
                  <c:v>Click/Pop</c:v>
                </c:pt>
                <c:pt idx="13">
                  <c:v>Black Frame</c:v>
                </c:pt>
                <c:pt idx="14">
                  <c:v>Colour Shift</c:v>
                </c:pt>
                <c:pt idx="15">
                  <c:v>Video Frame Rate</c:v>
                </c:pt>
                <c:pt idx="16">
                  <c:v>Geometric Distortions</c:v>
                </c:pt>
                <c:pt idx="17">
                  <c:v>Under-Exposition</c:v>
                </c:pt>
                <c:pt idx="18">
                  <c:v>Audio Level Variations</c:v>
                </c:pt>
                <c:pt idx="19">
                  <c:v>Glitch</c:v>
                </c:pt>
                <c:pt idx="20">
                  <c:v>Blur</c:v>
                </c:pt>
                <c:pt idx="21">
                  <c:v>AV Synchronisation Problems</c:v>
                </c:pt>
                <c:pt idx="22">
                  <c:v>Descriptive Metadata</c:v>
                </c:pt>
                <c:pt idx="23">
                  <c:v>Visual Defect</c:v>
                </c:pt>
                <c:pt idx="24">
                  <c:v>Freeze Frame</c:v>
                </c:pt>
                <c:pt idx="25">
                  <c:v>Noise</c:v>
                </c:pt>
                <c:pt idx="26">
                  <c:v>Over-Exposition</c:v>
                </c:pt>
                <c:pt idx="27">
                  <c:v>Visible Scotch-Tape Cut Edition or Repair</c:v>
                </c:pt>
                <c:pt idx="28">
                  <c:v>Color Mismatch</c:v>
                </c:pt>
                <c:pt idx="29">
                  <c:v>Gelatin Loss</c:v>
                </c:pt>
                <c:pt idx="30">
                  <c:v>High Frequency Tone</c:v>
                </c:pt>
                <c:pt idx="31">
                  <c:v>Severe Emulsion Loss</c:v>
                </c:pt>
                <c:pt idx="32">
                  <c:v>Wow</c:v>
                </c:pt>
              </c:strCache>
            </c:strRef>
          </c:cat>
          <c:val>
            <c:numRef>
              <c:f>'Defects per File'!$C$10:$C$43</c:f>
              <c:numCache>
                <c:formatCode>0.00000</c:formatCode>
                <c:ptCount val="33"/>
                <c:pt idx="0">
                  <c:v>3.8957934990439771E-2</c:v>
                </c:pt>
                <c:pt idx="1">
                  <c:v>7.7836201402166988E-2</c:v>
                </c:pt>
                <c:pt idx="2">
                  <c:v>0.11631612492033142</c:v>
                </c:pt>
                <c:pt idx="3">
                  <c:v>3.3301465901848314E-2</c:v>
                </c:pt>
                <c:pt idx="4">
                  <c:v>6.4531548757170171E-3</c:v>
                </c:pt>
                <c:pt idx="5">
                  <c:v>1.3463989802421925E-2</c:v>
                </c:pt>
                <c:pt idx="6">
                  <c:v>3.0513065646908859E-2</c:v>
                </c:pt>
                <c:pt idx="7">
                  <c:v>5.1784576163161249E-3</c:v>
                </c:pt>
                <c:pt idx="8">
                  <c:v>0.18761950286806883</c:v>
                </c:pt>
                <c:pt idx="9">
                  <c:v>3.425748884639898E-3</c:v>
                </c:pt>
                <c:pt idx="10">
                  <c:v>1.4181007010834927E-2</c:v>
                </c:pt>
                <c:pt idx="11">
                  <c:v>4.0630975143403445E-3</c:v>
                </c:pt>
                <c:pt idx="12">
                  <c:v>7.9668578712555765E-5</c:v>
                </c:pt>
                <c:pt idx="13">
                  <c:v>6.4531548757170168E-2</c:v>
                </c:pt>
                <c:pt idx="14">
                  <c:v>2.390057361376673E-4</c:v>
                </c:pt>
                <c:pt idx="15">
                  <c:v>1.5933715742511153E-4</c:v>
                </c:pt>
                <c:pt idx="16">
                  <c:v>3.9834289356277883E-4</c:v>
                </c:pt>
                <c:pt idx="17">
                  <c:v>0</c:v>
                </c:pt>
                <c:pt idx="18">
                  <c:v>1.1153601019757808E-3</c:v>
                </c:pt>
                <c:pt idx="19">
                  <c:v>8.7635436583811347E-4</c:v>
                </c:pt>
                <c:pt idx="20">
                  <c:v>7.9668578712555765E-4</c:v>
                </c:pt>
                <c:pt idx="21">
                  <c:v>0</c:v>
                </c:pt>
                <c:pt idx="22">
                  <c:v>0</c:v>
                </c:pt>
                <c:pt idx="23">
                  <c:v>0</c:v>
                </c:pt>
                <c:pt idx="24">
                  <c:v>2.390057361376673E-4</c:v>
                </c:pt>
                <c:pt idx="25">
                  <c:v>0</c:v>
                </c:pt>
                <c:pt idx="26">
                  <c:v>0</c:v>
                </c:pt>
                <c:pt idx="27">
                  <c:v>0</c:v>
                </c:pt>
                <c:pt idx="28">
                  <c:v>7.9668578712555765E-5</c:v>
                </c:pt>
                <c:pt idx="29">
                  <c:v>2.390057361376673E-4</c:v>
                </c:pt>
                <c:pt idx="30">
                  <c:v>7.9668578712555765E-5</c:v>
                </c:pt>
                <c:pt idx="31">
                  <c:v>1.2746972594008922E-3</c:v>
                </c:pt>
                <c:pt idx="32">
                  <c:v>1.5933715742511153E-4</c:v>
                </c:pt>
              </c:numCache>
            </c:numRef>
          </c:val>
          <c:extLst xmlns:c16r2="http://schemas.microsoft.com/office/drawing/2015/06/chart">
            <c:ext xmlns:c16="http://schemas.microsoft.com/office/drawing/2014/chart" uri="{C3380CC4-5D6E-409C-BE32-E72D297353CC}">
              <c16:uniqueId val="{00000000-E01E-FE4B-A423-9A20B98D9188}"/>
            </c:ext>
          </c:extLst>
        </c:ser>
        <c:ser>
          <c:idx val="1"/>
          <c:order val="1"/>
          <c:tx>
            <c:strRef>
              <c:f>'Defects per File'!$F$8</c:f>
              <c:strCache>
                <c:ptCount val="1"/>
                <c:pt idx="0">
                  <c:v>To be Re-Scanned</c:v>
                </c:pt>
              </c:strCache>
            </c:strRef>
          </c:tx>
          <c:spPr>
            <a:solidFill>
              <a:srgbClr val="FF0000"/>
            </a:solidFill>
          </c:spPr>
          <c:invertIfNegative val="0"/>
          <c:cat>
            <c:strRef>
              <c:f>'Defects per File'!$A$10:$A$43</c:f>
              <c:strCache>
                <c:ptCount val="33"/>
                <c:pt idx="0">
                  <c:v>Dirt</c:v>
                </c:pt>
                <c:pt idx="1">
                  <c:v>Gamut/Clipping</c:v>
                </c:pt>
                <c:pt idx="2">
                  <c:v>Crackle</c:v>
                </c:pt>
                <c:pt idx="3">
                  <c:v>Framing Errors</c:v>
                </c:pt>
                <c:pt idx="4">
                  <c:v>Colour Grading Problems</c:v>
                </c:pt>
                <c:pt idx="5">
                  <c:v>Film Hair</c:v>
                </c:pt>
                <c:pt idx="6">
                  <c:v>Film Unsteadiness</c:v>
                </c:pt>
                <c:pt idx="7">
                  <c:v>Dust/Hair/Bacteria</c:v>
                </c:pt>
                <c:pt idx="8">
                  <c:v>Silence</c:v>
                </c:pt>
                <c:pt idx="9">
                  <c:v>Luma Range Error</c:v>
                </c:pt>
                <c:pt idx="10">
                  <c:v>Splice Bump</c:v>
                </c:pt>
                <c:pt idx="11">
                  <c:v>Dirty Splice</c:v>
                </c:pt>
                <c:pt idx="12">
                  <c:v>Click/Pop</c:v>
                </c:pt>
                <c:pt idx="13">
                  <c:v>Black Frame</c:v>
                </c:pt>
                <c:pt idx="14">
                  <c:v>Colour Shift</c:v>
                </c:pt>
                <c:pt idx="15">
                  <c:v>Video Frame Rate</c:v>
                </c:pt>
                <c:pt idx="16">
                  <c:v>Geometric Distortions</c:v>
                </c:pt>
                <c:pt idx="17">
                  <c:v>Under-Exposition</c:v>
                </c:pt>
                <c:pt idx="18">
                  <c:v>Audio Level Variations</c:v>
                </c:pt>
                <c:pt idx="19">
                  <c:v>Glitch</c:v>
                </c:pt>
                <c:pt idx="20">
                  <c:v>Blur</c:v>
                </c:pt>
                <c:pt idx="21">
                  <c:v>AV Synchronisation Problems</c:v>
                </c:pt>
                <c:pt idx="22">
                  <c:v>Descriptive Metadata</c:v>
                </c:pt>
                <c:pt idx="23">
                  <c:v>Visual Defect</c:v>
                </c:pt>
                <c:pt idx="24">
                  <c:v>Freeze Frame</c:v>
                </c:pt>
                <c:pt idx="25">
                  <c:v>Noise</c:v>
                </c:pt>
                <c:pt idx="26">
                  <c:v>Over-Exposition</c:v>
                </c:pt>
                <c:pt idx="27">
                  <c:v>Visible Scotch-Tape Cut Edition or Repair</c:v>
                </c:pt>
                <c:pt idx="28">
                  <c:v>Color Mismatch</c:v>
                </c:pt>
                <c:pt idx="29">
                  <c:v>Gelatin Loss</c:v>
                </c:pt>
                <c:pt idx="30">
                  <c:v>High Frequency Tone</c:v>
                </c:pt>
                <c:pt idx="31">
                  <c:v>Severe Emulsion Loss</c:v>
                </c:pt>
                <c:pt idx="32">
                  <c:v>Wow</c:v>
                </c:pt>
              </c:strCache>
            </c:strRef>
          </c:cat>
          <c:val>
            <c:numRef>
              <c:f>'Defects per File'!$H$10:$H$43</c:f>
              <c:numCache>
                <c:formatCode>0.00000</c:formatCode>
                <c:ptCount val="33"/>
                <c:pt idx="0">
                  <c:v>0.69830949284785437</c:v>
                </c:pt>
                <c:pt idx="1">
                  <c:v>0.5546163849154746</c:v>
                </c:pt>
                <c:pt idx="2">
                  <c:v>0.5</c:v>
                </c:pt>
                <c:pt idx="3">
                  <c:v>0.37743823146944083</c:v>
                </c:pt>
                <c:pt idx="4">
                  <c:v>0.21814044213263981</c:v>
                </c:pt>
                <c:pt idx="5">
                  <c:v>0.20903771131339402</c:v>
                </c:pt>
                <c:pt idx="6">
                  <c:v>0.17262678803641093</c:v>
                </c:pt>
                <c:pt idx="7">
                  <c:v>0.16742522756827047</c:v>
                </c:pt>
                <c:pt idx="8">
                  <c:v>0.10403120936280884</c:v>
                </c:pt>
                <c:pt idx="9">
                  <c:v>5.6892067620286084E-2</c:v>
                </c:pt>
                <c:pt idx="10">
                  <c:v>2.7308192457737322E-2</c:v>
                </c:pt>
                <c:pt idx="11">
                  <c:v>2.47074122236671E-2</c:v>
                </c:pt>
                <c:pt idx="12">
                  <c:v>1.5929778933680104E-2</c:v>
                </c:pt>
                <c:pt idx="13">
                  <c:v>1.3654096228868661E-2</c:v>
                </c:pt>
                <c:pt idx="14">
                  <c:v>1.1053315994798439E-2</c:v>
                </c:pt>
                <c:pt idx="15">
                  <c:v>8.4525357607282189E-3</c:v>
                </c:pt>
                <c:pt idx="16">
                  <c:v>5.8517555266579977E-3</c:v>
                </c:pt>
                <c:pt idx="17">
                  <c:v>4.8764629388816649E-3</c:v>
                </c:pt>
                <c:pt idx="18">
                  <c:v>2.6007802340702211E-3</c:v>
                </c:pt>
                <c:pt idx="19">
                  <c:v>1.9505851755526658E-3</c:v>
                </c:pt>
                <c:pt idx="20">
                  <c:v>1.3003901170351106E-3</c:v>
                </c:pt>
                <c:pt idx="21">
                  <c:v>9.7529258777633292E-4</c:v>
                </c:pt>
                <c:pt idx="22">
                  <c:v>6.5019505851755528E-4</c:v>
                </c:pt>
                <c:pt idx="23">
                  <c:v>6.5019505851755528E-4</c:v>
                </c:pt>
                <c:pt idx="24">
                  <c:v>3.2509752925877764E-4</c:v>
                </c:pt>
                <c:pt idx="25">
                  <c:v>3.2509752925877764E-4</c:v>
                </c:pt>
                <c:pt idx="26">
                  <c:v>3.2509752925877764E-4</c:v>
                </c:pt>
                <c:pt idx="27">
                  <c:v>3.2509752925877764E-4</c:v>
                </c:pt>
                <c:pt idx="28">
                  <c:v>0</c:v>
                </c:pt>
                <c:pt idx="29">
                  <c:v>0</c:v>
                </c:pt>
                <c:pt idx="30">
                  <c:v>0</c:v>
                </c:pt>
                <c:pt idx="31">
                  <c:v>0</c:v>
                </c:pt>
                <c:pt idx="32">
                  <c:v>0</c:v>
                </c:pt>
              </c:numCache>
            </c:numRef>
          </c:val>
          <c:extLst xmlns:c16r2="http://schemas.microsoft.com/office/drawing/2015/06/chart">
            <c:ext xmlns:c16="http://schemas.microsoft.com/office/drawing/2014/chart" uri="{C3380CC4-5D6E-409C-BE32-E72D297353CC}">
              <c16:uniqueId val="{00000001-E01E-FE4B-A423-9A20B98D9188}"/>
            </c:ext>
          </c:extLst>
        </c:ser>
        <c:dLbls>
          <c:showLegendKey val="0"/>
          <c:showVal val="0"/>
          <c:showCatName val="0"/>
          <c:showSerName val="0"/>
          <c:showPercent val="0"/>
          <c:showBubbleSize val="0"/>
        </c:dLbls>
        <c:gapWidth val="75"/>
        <c:overlap val="-25"/>
        <c:axId val="111481984"/>
        <c:axId val="111483520"/>
      </c:barChart>
      <c:catAx>
        <c:axId val="111481984"/>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111483520"/>
        <c:crosses val="autoZero"/>
        <c:auto val="1"/>
        <c:lblAlgn val="ctr"/>
        <c:lblOffset val="100"/>
        <c:noMultiLvlLbl val="0"/>
      </c:catAx>
      <c:valAx>
        <c:axId val="111483520"/>
        <c:scaling>
          <c:orientation val="minMax"/>
        </c:scaling>
        <c:delete val="0"/>
        <c:axPos val="l"/>
        <c:majorGridlines/>
        <c:numFmt formatCode="0.0" sourceLinked="0"/>
        <c:majorTickMark val="none"/>
        <c:minorTickMark val="none"/>
        <c:tickLblPos val="nextTo"/>
        <c:spPr>
          <a:ln w="9525">
            <a:noFill/>
          </a:ln>
        </c:spPr>
        <c:txPr>
          <a:bodyPr/>
          <a:lstStyle/>
          <a:p>
            <a:pPr>
              <a:defRPr>
                <a:solidFill>
                  <a:schemeClr val="bg1"/>
                </a:solidFill>
              </a:defRPr>
            </a:pPr>
            <a:endParaRPr lang="en-US"/>
          </a:p>
        </c:txPr>
        <c:crossAx val="11148198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1"/>
                </a:solidFill>
              </a:defRPr>
            </a:pPr>
            <a:r>
              <a:rPr lang="de-AT">
                <a:solidFill>
                  <a:schemeClr val="bg1"/>
                </a:solidFill>
              </a:rPr>
              <a:t>#Archived and #Re-Scanned Files</a:t>
            </a:r>
          </a:p>
        </c:rich>
      </c:tx>
      <c:overlay val="0"/>
    </c:title>
    <c:autoTitleDeleted val="0"/>
    <c:plotArea>
      <c:layout>
        <c:manualLayout>
          <c:layoutTarget val="inner"/>
          <c:xMode val="edge"/>
          <c:yMode val="edge"/>
          <c:x val="5.8004943821364507E-2"/>
          <c:y val="2.8604523838246337E-2"/>
          <c:w val="0.94199510711961709"/>
          <c:h val="0.67858548124282492"/>
        </c:manualLayout>
      </c:layout>
      <c:barChart>
        <c:barDir val="col"/>
        <c:grouping val="clustered"/>
        <c:varyColors val="0"/>
        <c:ser>
          <c:idx val="0"/>
          <c:order val="0"/>
          <c:tx>
            <c:strRef>
              <c:f>'#Archived &amp; Re-Scanned Files'!$A$2</c:f>
              <c:strCache>
                <c:ptCount val="1"/>
                <c:pt idx="0">
                  <c:v>Archived</c:v>
                </c:pt>
              </c:strCache>
            </c:strRef>
          </c:tx>
          <c:invertIfNegative val="0"/>
          <c:cat>
            <c:numRef>
              <c:f>'#Archived &amp; Re-Scanned Files'!$A$3:$A$12</c:f>
              <c:numCache>
                <c:formatCode>General</c:formatCode>
                <c:ptCount val="9"/>
                <c:pt idx="0">
                  <c:v>201712</c:v>
                </c:pt>
                <c:pt idx="1">
                  <c:v>201801</c:v>
                </c:pt>
                <c:pt idx="2">
                  <c:v>201802</c:v>
                </c:pt>
                <c:pt idx="3">
                  <c:v>201803</c:v>
                </c:pt>
                <c:pt idx="4">
                  <c:v>201804</c:v>
                </c:pt>
                <c:pt idx="5">
                  <c:v>201805</c:v>
                </c:pt>
                <c:pt idx="6">
                  <c:v>201806</c:v>
                </c:pt>
                <c:pt idx="7">
                  <c:v>201807</c:v>
                </c:pt>
                <c:pt idx="8">
                  <c:v>201808</c:v>
                </c:pt>
              </c:numCache>
            </c:numRef>
          </c:cat>
          <c:val>
            <c:numRef>
              <c:f>'#Archived &amp; Re-Scanned Files'!$B$3:$B$12</c:f>
              <c:numCache>
                <c:formatCode>General</c:formatCode>
                <c:ptCount val="9"/>
                <c:pt idx="0">
                  <c:v>417</c:v>
                </c:pt>
                <c:pt idx="1">
                  <c:v>998</c:v>
                </c:pt>
                <c:pt idx="2">
                  <c:v>1597</c:v>
                </c:pt>
                <c:pt idx="3">
                  <c:v>2142</c:v>
                </c:pt>
                <c:pt idx="4">
                  <c:v>1927</c:v>
                </c:pt>
                <c:pt idx="5">
                  <c:v>1294</c:v>
                </c:pt>
                <c:pt idx="6">
                  <c:v>1892</c:v>
                </c:pt>
                <c:pt idx="7">
                  <c:v>927</c:v>
                </c:pt>
                <c:pt idx="8">
                  <c:v>1242</c:v>
                </c:pt>
              </c:numCache>
            </c:numRef>
          </c:val>
          <c:extLst xmlns:c16r2="http://schemas.microsoft.com/office/drawing/2015/06/chart">
            <c:ext xmlns:c16="http://schemas.microsoft.com/office/drawing/2014/chart" uri="{C3380CC4-5D6E-409C-BE32-E72D297353CC}">
              <c16:uniqueId val="{00000000-0537-455F-9AB3-A5A7F90761F2}"/>
            </c:ext>
          </c:extLst>
        </c:ser>
        <c:ser>
          <c:idx val="1"/>
          <c:order val="1"/>
          <c:tx>
            <c:strRef>
              <c:f>'#Archived &amp; Re-Scanned Files'!$D$2</c:f>
              <c:strCache>
                <c:ptCount val="1"/>
                <c:pt idx="0">
                  <c:v>Re-Scanned</c:v>
                </c:pt>
              </c:strCache>
            </c:strRef>
          </c:tx>
          <c:spPr>
            <a:solidFill>
              <a:schemeClr val="accent4"/>
            </a:solidFill>
          </c:spPr>
          <c:invertIfNegative val="0"/>
          <c:cat>
            <c:numRef>
              <c:f>'#Archived &amp; Re-Scanned Files'!$A$3:$A$12</c:f>
              <c:numCache>
                <c:formatCode>General</c:formatCode>
                <c:ptCount val="9"/>
                <c:pt idx="0">
                  <c:v>201712</c:v>
                </c:pt>
                <c:pt idx="1">
                  <c:v>201801</c:v>
                </c:pt>
                <c:pt idx="2">
                  <c:v>201802</c:v>
                </c:pt>
                <c:pt idx="3">
                  <c:v>201803</c:v>
                </c:pt>
                <c:pt idx="4">
                  <c:v>201804</c:v>
                </c:pt>
                <c:pt idx="5">
                  <c:v>201805</c:v>
                </c:pt>
                <c:pt idx="6">
                  <c:v>201806</c:v>
                </c:pt>
                <c:pt idx="7">
                  <c:v>201807</c:v>
                </c:pt>
                <c:pt idx="8">
                  <c:v>201808</c:v>
                </c:pt>
              </c:numCache>
            </c:numRef>
          </c:cat>
          <c:val>
            <c:numRef>
              <c:f>'#Archived &amp; Re-Scanned Files'!$E$3:$E$12</c:f>
              <c:numCache>
                <c:formatCode>General</c:formatCode>
                <c:ptCount val="9"/>
                <c:pt idx="0">
                  <c:v>51</c:v>
                </c:pt>
                <c:pt idx="1">
                  <c:v>206</c:v>
                </c:pt>
                <c:pt idx="2">
                  <c:v>282</c:v>
                </c:pt>
                <c:pt idx="3">
                  <c:v>876</c:v>
                </c:pt>
                <c:pt idx="4">
                  <c:v>224</c:v>
                </c:pt>
                <c:pt idx="5">
                  <c:v>108</c:v>
                </c:pt>
                <c:pt idx="6">
                  <c:v>253</c:v>
                </c:pt>
                <c:pt idx="7">
                  <c:v>890</c:v>
                </c:pt>
                <c:pt idx="8">
                  <c:v>182</c:v>
                </c:pt>
              </c:numCache>
            </c:numRef>
          </c:val>
          <c:extLst xmlns:c16r2="http://schemas.microsoft.com/office/drawing/2015/06/chart">
            <c:ext xmlns:c16="http://schemas.microsoft.com/office/drawing/2014/chart" uri="{C3380CC4-5D6E-409C-BE32-E72D297353CC}">
              <c16:uniqueId val="{00000001-0537-455F-9AB3-A5A7F90761F2}"/>
            </c:ext>
          </c:extLst>
        </c:ser>
        <c:dLbls>
          <c:showLegendKey val="0"/>
          <c:showVal val="0"/>
          <c:showCatName val="0"/>
          <c:showSerName val="0"/>
          <c:showPercent val="0"/>
          <c:showBubbleSize val="0"/>
        </c:dLbls>
        <c:gapWidth val="75"/>
        <c:overlap val="-25"/>
        <c:axId val="111540480"/>
        <c:axId val="114233344"/>
      </c:barChart>
      <c:catAx>
        <c:axId val="111540480"/>
        <c:scaling>
          <c:orientation val="minMax"/>
        </c:scaling>
        <c:delete val="0"/>
        <c:axPos val="b"/>
        <c:numFmt formatCode="General" sourceLinked="1"/>
        <c:majorTickMark val="none"/>
        <c:minorTickMark val="none"/>
        <c:tickLblPos val="nextTo"/>
        <c:txPr>
          <a:bodyPr/>
          <a:lstStyle/>
          <a:p>
            <a:pPr>
              <a:defRPr>
                <a:solidFill>
                  <a:schemeClr val="bg1"/>
                </a:solidFill>
              </a:defRPr>
            </a:pPr>
            <a:endParaRPr lang="en-US"/>
          </a:p>
        </c:txPr>
        <c:crossAx val="114233344"/>
        <c:crosses val="autoZero"/>
        <c:auto val="1"/>
        <c:lblAlgn val="ctr"/>
        <c:lblOffset val="100"/>
        <c:noMultiLvlLbl val="0"/>
      </c:catAx>
      <c:valAx>
        <c:axId val="114233344"/>
        <c:scaling>
          <c:orientation val="minMax"/>
        </c:scaling>
        <c:delete val="0"/>
        <c:axPos val="l"/>
        <c:majorGridlines/>
        <c:numFmt formatCode="General" sourceLinked="1"/>
        <c:majorTickMark val="none"/>
        <c:minorTickMark val="none"/>
        <c:tickLblPos val="nextTo"/>
        <c:spPr>
          <a:ln w="9525">
            <a:noFill/>
          </a:ln>
        </c:spPr>
        <c:txPr>
          <a:bodyPr/>
          <a:lstStyle/>
          <a:p>
            <a:pPr>
              <a:defRPr>
                <a:solidFill>
                  <a:schemeClr val="bg1"/>
                </a:solidFill>
              </a:defRPr>
            </a:pPr>
            <a:endParaRPr lang="en-US"/>
          </a:p>
        </c:txPr>
        <c:crossAx val="111540480"/>
        <c:crosses val="autoZero"/>
        <c:crossBetween val="between"/>
      </c:valAx>
    </c:plotArea>
    <c:legend>
      <c:legendPos val="b"/>
      <c:layout>
        <c:manualLayout>
          <c:xMode val="edge"/>
          <c:yMode val="edge"/>
          <c:x val="0.40790762477638537"/>
          <c:y val="0.82005818797911345"/>
          <c:w val="0.22168930180144986"/>
          <c:h val="6.2696448079842981E-2"/>
        </c:manualLayout>
      </c:layout>
      <c:overlay val="0"/>
      <c:txPr>
        <a:bodyPr/>
        <a:lstStyle/>
        <a:p>
          <a:pPr>
            <a:defRPr sz="1050">
              <a:solidFill>
                <a:schemeClr val="bg1"/>
              </a:solidFill>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A00A45A-143F-014E-B71C-62AB0C0F0DC5}" type="datetimeFigureOut">
              <a:rPr lang="en-US" smtClean="0"/>
              <a:t>12/14/2018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B4AD61B-90BF-8946-9859-55BD8212116C}" type="slidenum">
              <a:rPr lang="en-US" smtClean="0"/>
              <a:t>‹#›</a:t>
            </a:fld>
            <a:endParaRPr lang="en-US"/>
          </a:p>
        </p:txBody>
      </p:sp>
    </p:spTree>
    <p:extLst>
      <p:ext uri="{BB962C8B-B14F-4D97-AF65-F5344CB8AC3E}">
        <p14:creationId xmlns:p14="http://schemas.microsoft.com/office/powerpoint/2010/main" val="1082790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DD910E4-F747-994D-9EA6-DF0C9AC5BD76}" type="datetimeFigureOut">
              <a:rPr lang="en-US" smtClean="0"/>
              <a:t>12/14/2018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AF7740-18BE-A14F-B18B-3ECD47F85DDF}" type="slidenum">
              <a:rPr lang="en-US" smtClean="0"/>
              <a:t>‹#›</a:t>
            </a:fld>
            <a:endParaRPr lang="en-US"/>
          </a:p>
        </p:txBody>
      </p:sp>
    </p:spTree>
    <p:extLst>
      <p:ext uri="{BB962C8B-B14F-4D97-AF65-F5344CB8AC3E}">
        <p14:creationId xmlns:p14="http://schemas.microsoft.com/office/powerpoint/2010/main" val="25250716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dpi.iu.edu/index.php"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dpi.iu.edu/index.php"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dpi.iu.edu/index.php"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t>0</a:t>
            </a:fld>
            <a:endParaRPr lang="en-US"/>
          </a:p>
        </p:txBody>
      </p:sp>
    </p:spTree>
    <p:extLst>
      <p:ext uri="{BB962C8B-B14F-4D97-AF65-F5344CB8AC3E}">
        <p14:creationId xmlns:p14="http://schemas.microsoft.com/office/powerpoint/2010/main" val="116718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XML =</a:t>
            </a:r>
            <a:r>
              <a:rPr lang="de-AT" baseline="0" dirty="0"/>
              <a:t> Technical and Digital Provenance Metadata</a:t>
            </a:r>
            <a:endParaRPr lang="de-DE" dirty="0"/>
          </a:p>
        </p:txBody>
      </p:sp>
      <p:sp>
        <p:nvSpPr>
          <p:cNvPr id="4" name="Foliennummernplatzhalter 3"/>
          <p:cNvSpPr>
            <a:spLocks noGrp="1"/>
          </p:cNvSpPr>
          <p:nvPr>
            <p:ph type="sldNum" sz="quarter" idx="10"/>
          </p:nvPr>
        </p:nvSpPr>
        <p:spPr/>
        <p:txBody>
          <a:bodyPr/>
          <a:lstStyle/>
          <a:p>
            <a:fld id="{57681700-352A-4943-B695-028BE814AD83}" type="slidenum">
              <a:rPr lang="de-AT" smtClean="0"/>
              <a:t>61</a:t>
            </a:fld>
            <a:endParaRPr lang="de-AT"/>
          </a:p>
        </p:txBody>
      </p:sp>
    </p:spTree>
    <p:extLst>
      <p:ext uri="{BB962C8B-B14F-4D97-AF65-F5344CB8AC3E}">
        <p14:creationId xmlns:p14="http://schemas.microsoft.com/office/powerpoint/2010/main" val="17482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XML =</a:t>
            </a:r>
            <a:r>
              <a:rPr lang="de-AT" baseline="0" dirty="0"/>
              <a:t> Technical and Digital Provenance Metadata</a:t>
            </a:r>
            <a:endParaRPr lang="de-DE" dirty="0"/>
          </a:p>
        </p:txBody>
      </p:sp>
      <p:sp>
        <p:nvSpPr>
          <p:cNvPr id="4" name="Foliennummernplatzhalter 3"/>
          <p:cNvSpPr>
            <a:spLocks noGrp="1"/>
          </p:cNvSpPr>
          <p:nvPr>
            <p:ph type="sldNum" sz="quarter" idx="10"/>
          </p:nvPr>
        </p:nvSpPr>
        <p:spPr/>
        <p:txBody>
          <a:bodyPr/>
          <a:lstStyle/>
          <a:p>
            <a:fld id="{57681700-352A-4943-B695-028BE814AD83}" type="slidenum">
              <a:rPr lang="de-AT" smtClean="0"/>
              <a:t>62</a:t>
            </a:fld>
            <a:endParaRPr lang="de-AT"/>
          </a:p>
        </p:txBody>
      </p:sp>
    </p:spTree>
    <p:extLst>
      <p:ext uri="{BB962C8B-B14F-4D97-AF65-F5344CB8AC3E}">
        <p14:creationId xmlns:p14="http://schemas.microsoft.com/office/powerpoint/2010/main" val="294528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1413" y="685800"/>
            <a:ext cx="4575175" cy="3430588"/>
          </a:xfrm>
        </p:spPr>
      </p:sp>
      <p:sp>
        <p:nvSpPr>
          <p:cNvPr id="3" name="Notizenplatzhalter 2"/>
          <p:cNvSpPr>
            <a:spLocks noGrp="1"/>
          </p:cNvSpPr>
          <p:nvPr>
            <p:ph type="body" idx="1"/>
          </p:nvPr>
        </p:nvSpPr>
        <p:spPr/>
        <p:txBody>
          <a:bodyPr/>
          <a:lstStyle/>
          <a:p>
            <a:r>
              <a:rPr lang="de-AT" baseline="0" dirty="0"/>
              <a:t>MPDI ….. </a:t>
            </a:r>
            <a:r>
              <a:rPr lang="de-DE" b="1" dirty="0">
                <a:hlinkClick r:id="rId3"/>
              </a:rPr>
              <a:t>Media </a:t>
            </a:r>
            <a:r>
              <a:rPr lang="de-DE" b="1" dirty="0" err="1">
                <a:hlinkClick r:id="rId3"/>
              </a:rPr>
              <a:t>Digitization</a:t>
            </a:r>
            <a:r>
              <a:rPr lang="de-DE" b="1" dirty="0">
                <a:hlinkClick r:id="rId3"/>
              </a:rPr>
              <a:t> &amp; </a:t>
            </a:r>
            <a:r>
              <a:rPr lang="de-DE" b="1" dirty="0" err="1">
                <a:hlinkClick r:id="rId3"/>
              </a:rPr>
              <a:t>Preservation</a:t>
            </a:r>
            <a:r>
              <a:rPr lang="de-DE" b="1" dirty="0">
                <a:hlinkClick r:id="rId3"/>
              </a:rPr>
              <a:t> Initiative</a:t>
            </a:r>
            <a:endParaRPr lang="de-DE" b="1" dirty="0"/>
          </a:p>
          <a:p>
            <a:endParaRPr lang="de-DE" b="1" baseline="0" dirty="0"/>
          </a:p>
        </p:txBody>
      </p:sp>
      <p:sp>
        <p:nvSpPr>
          <p:cNvPr id="4" name="Foliennummernplatzhalter 3"/>
          <p:cNvSpPr>
            <a:spLocks noGrp="1"/>
          </p:cNvSpPr>
          <p:nvPr>
            <p:ph type="sldNum" sz="quarter" idx="10"/>
          </p:nvPr>
        </p:nvSpPr>
        <p:spPr/>
        <p:txBody>
          <a:bodyPr/>
          <a:lstStyle/>
          <a:p>
            <a:fld id="{57681700-352A-4943-B695-028BE814AD83}" type="slidenum">
              <a:rPr lang="de-AT" smtClean="0"/>
              <a:t>64</a:t>
            </a:fld>
            <a:endParaRPr lang="de-AT"/>
          </a:p>
        </p:txBody>
      </p:sp>
    </p:spTree>
    <p:extLst>
      <p:ext uri="{BB962C8B-B14F-4D97-AF65-F5344CB8AC3E}">
        <p14:creationId xmlns:p14="http://schemas.microsoft.com/office/powerpoint/2010/main" val="400479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1413" y="685800"/>
            <a:ext cx="4575175" cy="3430588"/>
          </a:xfrm>
        </p:spPr>
      </p:sp>
      <p:sp>
        <p:nvSpPr>
          <p:cNvPr id="3" name="Notizenplatzhalter 2"/>
          <p:cNvSpPr>
            <a:spLocks noGrp="1"/>
          </p:cNvSpPr>
          <p:nvPr>
            <p:ph type="body" idx="1"/>
          </p:nvPr>
        </p:nvSpPr>
        <p:spPr/>
        <p:txBody>
          <a:bodyPr/>
          <a:lstStyle/>
          <a:p>
            <a:r>
              <a:rPr lang="de-AT" baseline="0" dirty="0"/>
              <a:t>MPDI ….. </a:t>
            </a:r>
            <a:r>
              <a:rPr lang="de-DE" b="1" dirty="0">
                <a:hlinkClick r:id="rId3"/>
              </a:rPr>
              <a:t>Media </a:t>
            </a:r>
            <a:r>
              <a:rPr lang="de-DE" b="1" dirty="0" err="1">
                <a:hlinkClick r:id="rId3"/>
              </a:rPr>
              <a:t>Digitization</a:t>
            </a:r>
            <a:r>
              <a:rPr lang="de-DE" b="1" dirty="0">
                <a:hlinkClick r:id="rId3"/>
              </a:rPr>
              <a:t> &amp; </a:t>
            </a:r>
            <a:r>
              <a:rPr lang="de-DE" b="1" dirty="0" err="1">
                <a:hlinkClick r:id="rId3"/>
              </a:rPr>
              <a:t>Preservation</a:t>
            </a:r>
            <a:r>
              <a:rPr lang="de-DE" b="1" dirty="0">
                <a:hlinkClick r:id="rId3"/>
              </a:rPr>
              <a:t> Initiative</a:t>
            </a:r>
            <a:endParaRPr lang="de-DE" b="1" dirty="0"/>
          </a:p>
          <a:p>
            <a:endParaRPr lang="de-DE" b="1" baseline="0" dirty="0"/>
          </a:p>
        </p:txBody>
      </p:sp>
      <p:sp>
        <p:nvSpPr>
          <p:cNvPr id="4" name="Foliennummernplatzhalter 3"/>
          <p:cNvSpPr>
            <a:spLocks noGrp="1"/>
          </p:cNvSpPr>
          <p:nvPr>
            <p:ph type="sldNum" sz="quarter" idx="10"/>
          </p:nvPr>
        </p:nvSpPr>
        <p:spPr/>
        <p:txBody>
          <a:bodyPr/>
          <a:lstStyle/>
          <a:p>
            <a:fld id="{57681700-352A-4943-B695-028BE814AD83}" type="slidenum">
              <a:rPr lang="de-AT" smtClean="0"/>
              <a:t>65</a:t>
            </a:fld>
            <a:endParaRPr lang="de-AT"/>
          </a:p>
        </p:txBody>
      </p:sp>
    </p:spTree>
    <p:extLst>
      <p:ext uri="{BB962C8B-B14F-4D97-AF65-F5344CB8AC3E}">
        <p14:creationId xmlns:p14="http://schemas.microsoft.com/office/powerpoint/2010/main" val="178828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1413" y="685800"/>
            <a:ext cx="4575175" cy="3430588"/>
          </a:xfrm>
        </p:spPr>
      </p:sp>
      <p:sp>
        <p:nvSpPr>
          <p:cNvPr id="3" name="Notizenplatzhalter 2"/>
          <p:cNvSpPr>
            <a:spLocks noGrp="1"/>
          </p:cNvSpPr>
          <p:nvPr>
            <p:ph type="body" idx="1"/>
          </p:nvPr>
        </p:nvSpPr>
        <p:spPr/>
        <p:txBody>
          <a:bodyPr/>
          <a:lstStyle/>
          <a:p>
            <a:r>
              <a:rPr lang="de-AT" baseline="0" dirty="0"/>
              <a:t>MPDI ….. </a:t>
            </a:r>
            <a:r>
              <a:rPr lang="de-DE" b="1" dirty="0">
                <a:hlinkClick r:id="rId3"/>
              </a:rPr>
              <a:t>Media </a:t>
            </a:r>
            <a:r>
              <a:rPr lang="de-DE" b="1" dirty="0" err="1">
                <a:hlinkClick r:id="rId3"/>
              </a:rPr>
              <a:t>Digitization</a:t>
            </a:r>
            <a:r>
              <a:rPr lang="de-DE" b="1" dirty="0">
                <a:hlinkClick r:id="rId3"/>
              </a:rPr>
              <a:t> &amp; </a:t>
            </a:r>
            <a:r>
              <a:rPr lang="de-DE" b="1" dirty="0" err="1">
                <a:hlinkClick r:id="rId3"/>
              </a:rPr>
              <a:t>Preservation</a:t>
            </a:r>
            <a:r>
              <a:rPr lang="de-DE" b="1" dirty="0">
                <a:hlinkClick r:id="rId3"/>
              </a:rPr>
              <a:t> Initiative</a:t>
            </a:r>
            <a:endParaRPr lang="de-DE" b="1" dirty="0"/>
          </a:p>
          <a:p>
            <a:endParaRPr lang="de-DE" b="1" baseline="0" dirty="0"/>
          </a:p>
        </p:txBody>
      </p:sp>
      <p:sp>
        <p:nvSpPr>
          <p:cNvPr id="4" name="Foliennummernplatzhalter 3"/>
          <p:cNvSpPr>
            <a:spLocks noGrp="1"/>
          </p:cNvSpPr>
          <p:nvPr>
            <p:ph type="sldNum" sz="quarter" idx="10"/>
          </p:nvPr>
        </p:nvSpPr>
        <p:spPr/>
        <p:txBody>
          <a:bodyPr/>
          <a:lstStyle/>
          <a:p>
            <a:fld id="{57681700-352A-4943-B695-028BE814AD83}" type="slidenum">
              <a:rPr lang="de-AT" smtClean="0"/>
              <a:t>66</a:t>
            </a:fld>
            <a:endParaRPr lang="de-AT"/>
          </a:p>
        </p:txBody>
      </p:sp>
    </p:spTree>
    <p:extLst>
      <p:ext uri="{BB962C8B-B14F-4D97-AF65-F5344CB8AC3E}">
        <p14:creationId xmlns:p14="http://schemas.microsoft.com/office/powerpoint/2010/main" val="165096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films</a:t>
            </a:r>
            <a:r>
              <a:rPr lang="en-US" baseline="0" dirty="0"/>
              <a:t> – 5-10 </a:t>
            </a:r>
            <a:r>
              <a:rPr lang="en-US" baseline="0" dirty="0" err="1"/>
              <a:t>mins</a:t>
            </a:r>
            <a:r>
              <a:rPr lang="en-US" baseline="0" dirty="0"/>
              <a:t> to QC regardless of duration</a:t>
            </a:r>
          </a:p>
          <a:p>
            <a:r>
              <a:rPr lang="en-US" baseline="0" dirty="0"/>
              <a:t>Higher importance titles/elements 15 -20 </a:t>
            </a:r>
            <a:r>
              <a:rPr lang="en-US" baseline="0" dirty="0" err="1"/>
              <a:t>mins</a:t>
            </a:r>
            <a:r>
              <a:rPr lang="en-US" baseline="0" dirty="0"/>
              <a:t> to QC</a:t>
            </a:r>
          </a:p>
          <a:p>
            <a:endParaRPr lang="en-US" baseline="0" dirty="0"/>
          </a:p>
          <a:p>
            <a:r>
              <a:rPr lang="en-US" baseline="0" dirty="0" err="1"/>
              <a:t>VidiCert’s</a:t>
            </a:r>
            <a:r>
              <a:rPr lang="en-US" baseline="0" dirty="0"/>
              <a:t> automatic filters help us be smarter about which portions of the film to investigate instead of random spot checking. </a:t>
            </a:r>
          </a:p>
          <a:p>
            <a:endParaRPr lang="en-US" baseline="0" dirty="0"/>
          </a:p>
          <a:p>
            <a:r>
              <a:rPr lang="en-US" baseline="0" dirty="0"/>
              <a:t>Use automatic defects and graphs to investigate areas of high dust or suspected blur. Some false positives for printed in errors and things like water or birds flying misinterpreted as dust. </a:t>
            </a:r>
          </a:p>
          <a:p>
            <a:endParaRPr lang="en-US" baseline="0" dirty="0"/>
          </a:p>
          <a:p>
            <a:r>
              <a:rPr lang="en-US" baseline="0" dirty="0"/>
              <a:t>Postpone questionable films for group reviews</a:t>
            </a:r>
          </a:p>
          <a:p>
            <a:endParaRPr lang="en-US" baseline="0" dirty="0"/>
          </a:p>
          <a:p>
            <a:r>
              <a:rPr lang="en-US" baseline="0" dirty="0"/>
              <a:t>Access Copy – As for quick viewable copy for streaming to get content up quickly. Not perfect but improved for ease of viewing. Any title identified as high importance after the fact can be selected for further preservation/restoration work. </a:t>
            </a:r>
          </a:p>
        </p:txBody>
      </p:sp>
      <p:sp>
        <p:nvSpPr>
          <p:cNvPr id="4" name="Slide Number Placeholder 3"/>
          <p:cNvSpPr>
            <a:spLocks noGrp="1"/>
          </p:cNvSpPr>
          <p:nvPr>
            <p:ph type="sldNum" sz="quarter" idx="10"/>
          </p:nvPr>
        </p:nvSpPr>
        <p:spPr/>
        <p:txBody>
          <a:bodyPr/>
          <a:lstStyle/>
          <a:p>
            <a:fld id="{2660EB56-D3E1-41CA-B2FB-B9B1730A98EE}" type="slidenum">
              <a:rPr lang="en-US" smtClean="0"/>
              <a:t>67</a:t>
            </a:fld>
            <a:endParaRPr lang="en-US"/>
          </a:p>
        </p:txBody>
      </p:sp>
    </p:spTree>
    <p:extLst>
      <p:ext uri="{BB962C8B-B14F-4D97-AF65-F5344CB8AC3E}">
        <p14:creationId xmlns:p14="http://schemas.microsoft.com/office/powerpoint/2010/main" val="31740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1413" y="685800"/>
            <a:ext cx="4575175" cy="3430588"/>
          </a:xfrm>
        </p:spPr>
      </p:sp>
      <p:sp>
        <p:nvSpPr>
          <p:cNvPr id="3" name="Notizenplatzhalter 2"/>
          <p:cNvSpPr>
            <a:spLocks noGrp="1"/>
          </p:cNvSpPr>
          <p:nvPr>
            <p:ph type="body" idx="1"/>
          </p:nvPr>
        </p:nvSpPr>
        <p:spPr/>
        <p:txBody>
          <a:bodyPr/>
          <a:lstStyle/>
          <a:p>
            <a:endParaRPr lang="de-AT" dirty="0"/>
          </a:p>
          <a:p>
            <a:endParaRPr lang="de-AT" baseline="0" dirty="0"/>
          </a:p>
        </p:txBody>
      </p:sp>
      <p:sp>
        <p:nvSpPr>
          <p:cNvPr id="4" name="Foliennummernplatzhalter 3"/>
          <p:cNvSpPr>
            <a:spLocks noGrp="1"/>
          </p:cNvSpPr>
          <p:nvPr>
            <p:ph type="sldNum" sz="quarter" idx="10"/>
          </p:nvPr>
        </p:nvSpPr>
        <p:spPr/>
        <p:txBody>
          <a:bodyPr/>
          <a:lstStyle/>
          <a:p>
            <a:fld id="{57681700-352A-4943-B695-028BE814AD83}" type="slidenum">
              <a:rPr lang="de-AT" smtClean="0"/>
              <a:t>68</a:t>
            </a:fld>
            <a:endParaRPr lang="de-AT"/>
          </a:p>
        </p:txBody>
      </p:sp>
    </p:spTree>
    <p:extLst>
      <p:ext uri="{BB962C8B-B14F-4D97-AF65-F5344CB8AC3E}">
        <p14:creationId xmlns:p14="http://schemas.microsoft.com/office/powerpoint/2010/main" val="292725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1413" y="685800"/>
            <a:ext cx="4575175" cy="3430588"/>
          </a:xfrm>
        </p:spPr>
      </p:sp>
      <p:sp>
        <p:nvSpPr>
          <p:cNvPr id="3" name="Notizenplatzhalter 2"/>
          <p:cNvSpPr>
            <a:spLocks noGrp="1"/>
          </p:cNvSpPr>
          <p:nvPr>
            <p:ph type="body" idx="1"/>
          </p:nvPr>
        </p:nvSpPr>
        <p:spPr/>
        <p:txBody>
          <a:bodyPr/>
          <a:lstStyle/>
          <a:p>
            <a:endParaRPr lang="de-AT" dirty="0"/>
          </a:p>
          <a:p>
            <a:endParaRPr lang="de-AT" baseline="0" dirty="0"/>
          </a:p>
        </p:txBody>
      </p:sp>
      <p:sp>
        <p:nvSpPr>
          <p:cNvPr id="4" name="Foliennummernplatzhalter 3"/>
          <p:cNvSpPr>
            <a:spLocks noGrp="1"/>
          </p:cNvSpPr>
          <p:nvPr>
            <p:ph type="sldNum" sz="quarter" idx="10"/>
          </p:nvPr>
        </p:nvSpPr>
        <p:spPr/>
        <p:txBody>
          <a:bodyPr/>
          <a:lstStyle/>
          <a:p>
            <a:fld id="{57681700-352A-4943-B695-028BE814AD83}" type="slidenum">
              <a:rPr lang="de-AT" smtClean="0"/>
              <a:t>69</a:t>
            </a:fld>
            <a:endParaRPr lang="de-AT"/>
          </a:p>
        </p:txBody>
      </p:sp>
    </p:spTree>
    <p:extLst>
      <p:ext uri="{BB962C8B-B14F-4D97-AF65-F5344CB8AC3E}">
        <p14:creationId xmlns:p14="http://schemas.microsoft.com/office/powerpoint/2010/main" val="128085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681700-352A-4943-B695-028BE814AD83}" type="slidenum">
              <a:rPr lang="de-AT" smtClean="0"/>
              <a:t>70</a:t>
            </a:fld>
            <a:endParaRPr lang="de-AT"/>
          </a:p>
        </p:txBody>
      </p:sp>
    </p:spTree>
    <p:extLst>
      <p:ext uri="{BB962C8B-B14F-4D97-AF65-F5344CB8AC3E}">
        <p14:creationId xmlns:p14="http://schemas.microsoft.com/office/powerpoint/2010/main" val="81791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0EB56-D3E1-41CA-B2FB-B9B1730A98EE}" type="slidenum">
              <a:rPr lang="en-US" smtClean="0"/>
              <a:t>71</a:t>
            </a:fld>
            <a:endParaRPr lang="en-US"/>
          </a:p>
        </p:txBody>
      </p:sp>
    </p:spTree>
    <p:extLst>
      <p:ext uri="{BB962C8B-B14F-4D97-AF65-F5344CB8AC3E}">
        <p14:creationId xmlns:p14="http://schemas.microsoft.com/office/powerpoint/2010/main" val="366918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t>5</a:t>
            </a:fld>
            <a:endParaRPr lang="en-US"/>
          </a:p>
        </p:txBody>
      </p:sp>
    </p:spTree>
    <p:extLst>
      <p:ext uri="{BB962C8B-B14F-4D97-AF65-F5344CB8AC3E}">
        <p14:creationId xmlns:p14="http://schemas.microsoft.com/office/powerpoint/2010/main" val="4150808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how errors</a:t>
            </a:r>
            <a:r>
              <a:rPr lang="en-US" baseline="0" dirty="0"/>
              <a:t> can creep up suddenly…</a:t>
            </a:r>
          </a:p>
          <a:p>
            <a:endParaRPr lang="en-US" baseline="0" dirty="0"/>
          </a:p>
          <a:p>
            <a:r>
              <a:rPr lang="en-US" dirty="0" err="1"/>
              <a:t>VidiCert</a:t>
            </a:r>
            <a:r>
              <a:rPr lang="en-US" baseline="0" dirty="0"/>
              <a:t> </a:t>
            </a:r>
            <a:r>
              <a:rPr lang="en-US" dirty="0"/>
              <a:t>Gamut &amp;</a:t>
            </a:r>
            <a:r>
              <a:rPr lang="en-US" baseline="0" dirty="0"/>
              <a:t> </a:t>
            </a:r>
            <a:r>
              <a:rPr lang="en-US" baseline="0" dirty="0" err="1"/>
              <a:t>Luma</a:t>
            </a:r>
            <a:r>
              <a:rPr lang="en-US" baseline="0" dirty="0"/>
              <a:t> Error detection greatly improves our speed to identify this error </a:t>
            </a:r>
            <a:r>
              <a:rPr lang="en-US" dirty="0"/>
              <a:t>– 7 in</a:t>
            </a:r>
            <a:r>
              <a:rPr lang="en-US" baseline="0" dirty="0"/>
              <a:t> July, 19 in August, 2 in September</a:t>
            </a:r>
          </a:p>
          <a:p>
            <a:endParaRPr lang="en-US" baseline="0" dirty="0"/>
          </a:p>
          <a:p>
            <a:r>
              <a:rPr lang="en-US" baseline="0" dirty="0"/>
              <a:t>Helped identify quickly a new element group of negatives that were creating crushing in scans unlike other negatives. </a:t>
            </a:r>
          </a:p>
          <a:p>
            <a:endParaRPr lang="en-US" baseline="0" dirty="0"/>
          </a:p>
          <a:p>
            <a:r>
              <a:rPr lang="en-US" baseline="0" dirty="0"/>
              <a:t>Dust and focus filters create graphs to help us pinpoint sections of film to quickly spot check. </a:t>
            </a:r>
          </a:p>
          <a:p>
            <a:endParaRPr lang="en-US" baseline="0" dirty="0"/>
          </a:p>
          <a:p>
            <a:r>
              <a:rPr lang="en-US" baseline="0" dirty="0"/>
              <a:t>Audio Spectrum helps us check for audio loss and introductions of tones, which we had early on. This led to the scanner manufacturer updating their optical reader. </a:t>
            </a:r>
          </a:p>
        </p:txBody>
      </p:sp>
      <p:sp>
        <p:nvSpPr>
          <p:cNvPr id="4" name="Slide Number Placeholder 3"/>
          <p:cNvSpPr>
            <a:spLocks noGrp="1"/>
          </p:cNvSpPr>
          <p:nvPr>
            <p:ph type="sldNum" sz="quarter" idx="10"/>
          </p:nvPr>
        </p:nvSpPr>
        <p:spPr/>
        <p:txBody>
          <a:bodyPr/>
          <a:lstStyle/>
          <a:p>
            <a:fld id="{2660EB56-D3E1-41CA-B2FB-B9B1730A98EE}" type="slidenum">
              <a:rPr lang="en-US" smtClean="0"/>
              <a:t>72</a:t>
            </a:fld>
            <a:endParaRPr lang="en-US"/>
          </a:p>
        </p:txBody>
      </p:sp>
    </p:spTree>
    <p:extLst>
      <p:ext uri="{BB962C8B-B14F-4D97-AF65-F5344CB8AC3E}">
        <p14:creationId xmlns:p14="http://schemas.microsoft.com/office/powerpoint/2010/main" val="1332195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37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94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948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609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03/18 Optical </a:t>
            </a:r>
            <a:r>
              <a:rPr lang="de-AT" dirty="0" err="1"/>
              <a:t>reader</a:t>
            </a:r>
            <a:r>
              <a:rPr lang="de-AT" dirty="0"/>
              <a:t> </a:t>
            </a:r>
            <a:r>
              <a:rPr lang="de-AT" dirty="0" err="1"/>
              <a:t>changed</a:t>
            </a:r>
            <a:r>
              <a:rPr lang="de-AT" dirty="0"/>
              <a:t> </a:t>
            </a:r>
            <a:r>
              <a:rPr lang="de-AT" dirty="0" err="1"/>
              <a:t>to</a:t>
            </a:r>
            <a:r>
              <a:rPr lang="de-AT" dirty="0"/>
              <a:t> </a:t>
            </a:r>
            <a:r>
              <a:rPr lang="de-AT" dirty="0" err="1"/>
              <a:t>image</a:t>
            </a:r>
            <a:r>
              <a:rPr lang="de-AT" dirty="0"/>
              <a:t> </a:t>
            </a:r>
            <a:r>
              <a:rPr lang="de-AT" dirty="0" err="1"/>
              <a:t>based</a:t>
            </a:r>
            <a:r>
              <a:rPr lang="de-AT" dirty="0"/>
              <a:t> </a:t>
            </a:r>
            <a:r>
              <a:rPr lang="de-AT" dirty="0" err="1"/>
              <a:t>sound</a:t>
            </a:r>
            <a:r>
              <a:rPr lang="de-AT" dirty="0"/>
              <a:t> </a:t>
            </a:r>
            <a:r>
              <a:rPr lang="de-AT" dirty="0" err="1"/>
              <a:t>reader</a:t>
            </a:r>
            <a:r>
              <a:rPr lang="de-AT" dirty="0"/>
              <a:t>, </a:t>
            </a:r>
            <a:r>
              <a:rPr lang="de-AT" dirty="0" err="1"/>
              <a:t>this</a:t>
            </a:r>
            <a:r>
              <a:rPr lang="de-AT" dirty="0"/>
              <a:t> </a:t>
            </a:r>
            <a:r>
              <a:rPr lang="de-AT" dirty="0" err="1"/>
              <a:t>introduced</a:t>
            </a:r>
            <a:r>
              <a:rPr lang="de-AT" dirty="0"/>
              <a:t> </a:t>
            </a:r>
            <a:r>
              <a:rPr lang="de-AT" dirty="0" err="1"/>
              <a:t>interstitial</a:t>
            </a:r>
            <a:r>
              <a:rPr lang="de-AT" dirty="0"/>
              <a:t> </a:t>
            </a:r>
            <a:r>
              <a:rPr lang="de-AT" dirty="0" err="1"/>
              <a:t>errors</a:t>
            </a:r>
            <a:r>
              <a:rPr lang="de-AT" dirty="0"/>
              <a:t> (e.g. </a:t>
            </a:r>
            <a:r>
              <a:rPr lang="de-AT" dirty="0" err="1"/>
              <a:t>pops</a:t>
            </a:r>
            <a:r>
              <a:rPr lang="de-AT" dirty="0"/>
              <a:t>) in </a:t>
            </a:r>
            <a:r>
              <a:rPr lang="de-AT" dirty="0" err="1"/>
              <a:t>the</a:t>
            </a:r>
            <a:r>
              <a:rPr lang="de-AT" dirty="0"/>
              <a:t> </a:t>
            </a:r>
            <a:r>
              <a:rPr lang="de-AT" dirty="0" err="1"/>
              <a:t>beginning</a:t>
            </a:r>
            <a:r>
              <a:rPr lang="de-AT" dirty="0"/>
              <a:t> (</a:t>
            </a:r>
            <a:r>
              <a:rPr lang="de-AT" dirty="0" err="1"/>
              <a:t>software</a:t>
            </a:r>
            <a:r>
              <a:rPr lang="de-AT" dirty="0"/>
              <a:t> </a:t>
            </a:r>
            <a:r>
              <a:rPr lang="de-AT" dirty="0" err="1"/>
              <a:t>has</a:t>
            </a:r>
            <a:r>
              <a:rPr lang="de-AT" dirty="0"/>
              <a:t> </a:t>
            </a:r>
            <a:r>
              <a:rPr lang="de-AT" dirty="0" err="1"/>
              <a:t>been</a:t>
            </a:r>
            <a:r>
              <a:rPr lang="de-AT" dirty="0"/>
              <a:t> </a:t>
            </a:r>
            <a:r>
              <a:rPr lang="de-AT" dirty="0" err="1"/>
              <a:t>revised</a:t>
            </a:r>
            <a:r>
              <a:rPr lang="de-AT" dirty="0"/>
              <a:t>)</a:t>
            </a:r>
          </a:p>
          <a:p>
            <a:r>
              <a:rPr lang="de-AT" dirty="0"/>
              <a:t>07/18 Scanner </a:t>
            </a:r>
            <a:r>
              <a:rPr lang="de-AT" dirty="0" err="1"/>
              <a:t>of</a:t>
            </a:r>
            <a:r>
              <a:rPr lang="de-AT" dirty="0"/>
              <a:t> </a:t>
            </a:r>
            <a:r>
              <a:rPr lang="de-AT" dirty="0" err="1"/>
              <a:t>new</a:t>
            </a:r>
            <a:r>
              <a:rPr lang="de-AT" dirty="0"/>
              <a:t> negative stock (</a:t>
            </a:r>
            <a:r>
              <a:rPr lang="de-AT" dirty="0" err="1"/>
              <a:t>crushing</a:t>
            </a:r>
            <a:r>
              <a:rPr lang="de-AT" dirty="0"/>
              <a:t> in </a:t>
            </a:r>
            <a:r>
              <a:rPr lang="de-AT" dirty="0" err="1"/>
              <a:t>the</a:t>
            </a:r>
            <a:r>
              <a:rPr lang="de-AT" dirty="0"/>
              <a:t> </a:t>
            </a:r>
            <a:r>
              <a:rPr lang="de-AT" dirty="0" err="1"/>
              <a:t>whites</a:t>
            </a:r>
            <a:r>
              <a:rPr lang="de-AT" dirty="0"/>
              <a:t>) </a:t>
            </a:r>
            <a:r>
              <a:rPr lang="de-AT" dirty="0" err="1"/>
              <a:t>produced</a:t>
            </a:r>
            <a:r>
              <a:rPr lang="de-AT" dirty="0"/>
              <a:t> </a:t>
            </a:r>
            <a:r>
              <a:rPr lang="de-AT" dirty="0" err="1"/>
              <a:t>crushing</a:t>
            </a:r>
            <a:r>
              <a:rPr lang="de-AT" dirty="0"/>
              <a:t> in </a:t>
            </a:r>
            <a:r>
              <a:rPr lang="de-AT" dirty="0" err="1"/>
              <a:t>the</a:t>
            </a:r>
            <a:r>
              <a:rPr lang="de-AT" dirty="0"/>
              <a:t> </a:t>
            </a:r>
            <a:r>
              <a:rPr lang="de-AT" dirty="0" err="1"/>
              <a:t>darks</a:t>
            </a:r>
            <a:r>
              <a:rPr lang="de-AT" dirty="0"/>
              <a:t> (in </a:t>
            </a:r>
            <a:r>
              <a:rPr lang="de-AT" dirty="0" err="1"/>
              <a:t>the</a:t>
            </a:r>
            <a:r>
              <a:rPr lang="de-AT" dirty="0"/>
              <a:t> positive)</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07</a:t>
            </a:r>
            <a:r>
              <a:rPr lang="de-AT" baseline="0" dirty="0"/>
              <a:t>/18 Film Cleaner Problem</a:t>
            </a:r>
            <a:endParaRPr lang="de-AT" dirty="0"/>
          </a:p>
          <a:p>
            <a:endParaRPr lang="de-AT" dirty="0"/>
          </a:p>
        </p:txBody>
      </p:sp>
      <p:sp>
        <p:nvSpPr>
          <p:cNvPr id="4" name="Foliennummernplatzhalter 3"/>
          <p:cNvSpPr>
            <a:spLocks noGrp="1"/>
          </p:cNvSpPr>
          <p:nvPr>
            <p:ph type="sldNum" sz="quarter" idx="10"/>
          </p:nvPr>
        </p:nvSpPr>
        <p:spPr/>
        <p:txBody>
          <a:bodyPr/>
          <a:lstStyle/>
          <a:p>
            <a:fld id="{57681700-352A-4943-B695-028BE814AD83}" type="slidenum">
              <a:rPr lang="de-AT" smtClean="0"/>
              <a:t>82</a:t>
            </a:fld>
            <a:endParaRPr lang="de-AT"/>
          </a:p>
        </p:txBody>
      </p:sp>
    </p:spTree>
    <p:extLst>
      <p:ext uri="{BB962C8B-B14F-4D97-AF65-F5344CB8AC3E}">
        <p14:creationId xmlns:p14="http://schemas.microsoft.com/office/powerpoint/2010/main" val="1833158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681700-352A-4943-B695-028BE814AD83}" type="slidenum">
              <a:rPr lang="de-AT" smtClean="0"/>
              <a:t>83</a:t>
            </a:fld>
            <a:endParaRPr lang="de-AT"/>
          </a:p>
        </p:txBody>
      </p:sp>
    </p:spTree>
    <p:extLst>
      <p:ext uri="{BB962C8B-B14F-4D97-AF65-F5344CB8AC3E}">
        <p14:creationId xmlns:p14="http://schemas.microsoft.com/office/powerpoint/2010/main" val="3143053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7681700-352A-4943-B695-028BE814AD83}" type="slidenum">
              <a:rPr lang="de-AT" smtClean="0"/>
              <a:t>84</a:t>
            </a:fld>
            <a:endParaRPr lang="de-AT"/>
          </a:p>
        </p:txBody>
      </p:sp>
    </p:spTree>
    <p:extLst>
      <p:ext uri="{BB962C8B-B14F-4D97-AF65-F5344CB8AC3E}">
        <p14:creationId xmlns:p14="http://schemas.microsoft.com/office/powerpoint/2010/main" val="2764738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F7740-18BE-A14F-B18B-3ECD47F85DDF}" type="slidenum">
              <a:rPr lang="en-US" smtClean="0"/>
              <a:t>87</a:t>
            </a:fld>
            <a:endParaRPr lang="en-US"/>
          </a:p>
        </p:txBody>
      </p:sp>
    </p:spTree>
    <p:extLst>
      <p:ext uri="{BB962C8B-B14F-4D97-AF65-F5344CB8AC3E}">
        <p14:creationId xmlns:p14="http://schemas.microsoft.com/office/powerpoint/2010/main" val="419589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BF2FD-B188-4202-A15D-C254B9AE31D0}" type="slidenum">
              <a:rPr lang="en-US" smtClean="0"/>
              <a:pPr/>
              <a:t>38</a:t>
            </a:fld>
            <a:endParaRPr lang="en-US"/>
          </a:p>
        </p:txBody>
      </p:sp>
    </p:spTree>
    <p:extLst>
      <p:ext uri="{BB962C8B-B14F-4D97-AF65-F5344CB8AC3E}">
        <p14:creationId xmlns:p14="http://schemas.microsoft.com/office/powerpoint/2010/main" val="176771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BF2FD-B188-4202-A15D-C254B9AE31D0}" type="slidenum">
              <a:rPr lang="en-US" smtClean="0"/>
              <a:pPr/>
              <a:t>39</a:t>
            </a:fld>
            <a:endParaRPr lang="en-US"/>
          </a:p>
        </p:txBody>
      </p:sp>
    </p:spTree>
    <p:extLst>
      <p:ext uri="{BB962C8B-B14F-4D97-AF65-F5344CB8AC3E}">
        <p14:creationId xmlns:p14="http://schemas.microsoft.com/office/powerpoint/2010/main" val="59183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7681700-352A-4943-B695-028BE814AD83}" type="slidenum">
              <a:rPr lang="de-AT" smtClean="0"/>
              <a:t>56</a:t>
            </a:fld>
            <a:endParaRPr lang="de-AT"/>
          </a:p>
        </p:txBody>
      </p:sp>
    </p:spTree>
    <p:extLst>
      <p:ext uri="{BB962C8B-B14F-4D97-AF65-F5344CB8AC3E}">
        <p14:creationId xmlns:p14="http://schemas.microsoft.com/office/powerpoint/2010/main" val="25443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7681700-352A-4943-B695-028BE814AD83}" type="slidenum">
              <a:rPr lang="de-AT" smtClean="0"/>
              <a:t>57</a:t>
            </a:fld>
            <a:endParaRPr lang="de-AT"/>
          </a:p>
        </p:txBody>
      </p:sp>
    </p:spTree>
    <p:extLst>
      <p:ext uri="{BB962C8B-B14F-4D97-AF65-F5344CB8AC3E}">
        <p14:creationId xmlns:p14="http://schemas.microsoft.com/office/powerpoint/2010/main" val="45480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1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87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7681700-352A-4943-B695-028BE814AD83}" type="slidenum">
              <a:rPr lang="de-AT" smtClean="0"/>
              <a:t>60</a:t>
            </a:fld>
            <a:endParaRPr lang="de-AT"/>
          </a:p>
        </p:txBody>
      </p:sp>
    </p:spTree>
    <p:extLst>
      <p:ext uri="{BB962C8B-B14F-4D97-AF65-F5344CB8AC3E}">
        <p14:creationId xmlns:p14="http://schemas.microsoft.com/office/powerpoint/2010/main" val="953025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541102" y="1161552"/>
            <a:ext cx="7666788" cy="5696447"/>
          </a:xfrm>
        </p:spPr>
        <p:txBody>
          <a:bodyPr>
            <a:normAutofit/>
          </a:bodyPr>
          <a:lstStyle>
            <a:lvl1pPr marL="0" indent="0">
              <a:buNone/>
              <a:defRPr sz="1600" baseline="0">
                <a:solidFill>
                  <a:srgbClr val="FFFFFF"/>
                </a:solidFill>
              </a:defRPr>
            </a:lvl1pPr>
          </a:lstStyle>
          <a:p>
            <a:r>
              <a:rPr lang="en-US" dirty="0"/>
              <a:t>Drag picture here</a:t>
            </a:r>
          </a:p>
        </p:txBody>
      </p:sp>
      <p:sp>
        <p:nvSpPr>
          <p:cNvPr id="11" name="Text Placeholder 10"/>
          <p:cNvSpPr>
            <a:spLocks noGrp="1"/>
          </p:cNvSpPr>
          <p:nvPr>
            <p:ph type="body" sz="quarter" idx="15"/>
          </p:nvPr>
        </p:nvSpPr>
        <p:spPr>
          <a:xfrm>
            <a:off x="1647825" y="277091"/>
            <a:ext cx="7380288" cy="738909"/>
          </a:xfrm>
        </p:spPr>
        <p:txBody>
          <a:bodyPr/>
          <a:lstStyle>
            <a:lvl1pPr>
              <a:defRPr>
                <a:latin typeface="BentonSans Black"/>
                <a:cs typeface="BentonSans Black"/>
              </a:defRPr>
            </a:lvl1pPr>
          </a:lstStyle>
          <a:p>
            <a:pPr lvl="0"/>
            <a:r>
              <a:rPr lang="en-US"/>
              <a:t>Click to edit Master text styles</a:t>
            </a:r>
          </a:p>
        </p:txBody>
      </p:sp>
    </p:spTree>
    <p:extLst>
      <p:ext uri="{BB962C8B-B14F-4D97-AF65-F5344CB8AC3E}">
        <p14:creationId xmlns:p14="http://schemas.microsoft.com/office/powerpoint/2010/main" val="325321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559442"/>
            <a:ext cx="3008313" cy="45667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276036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7109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98638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lvl1pPr>
              <a:defRPr/>
            </a:lvl1pPr>
          </a:lstStyle>
          <a:p>
            <a:r>
              <a:rPr lang="de-DE"/>
              <a:t>Titelmasterformat durch Klicken bearbeiten</a:t>
            </a:r>
            <a:endParaRPr lang="de-AT" dirty="0"/>
          </a:p>
        </p:txBody>
      </p:sp>
      <p:sp>
        <p:nvSpPr>
          <p:cNvPr id="8" name="Inhaltsplatzhalter 7"/>
          <p:cNvSpPr>
            <a:spLocks noGrp="1"/>
          </p:cNvSpPr>
          <p:nvPr>
            <p:ph sz="quarter" idx="12"/>
          </p:nvPr>
        </p:nvSpPr>
        <p:spPr>
          <a:xfrm>
            <a:off x="666717" y="1840840"/>
            <a:ext cx="8143400" cy="4571999"/>
          </a:xfrm>
        </p:spPr>
        <p:txBody>
          <a:bodyPr/>
          <a:lstStyle>
            <a:lvl1pPr marL="317512" indent="-317512">
              <a:buFontTx/>
              <a:buBlip>
                <a:blip r:embed="rId2"/>
              </a:buBlip>
              <a:defRPr/>
            </a:lvl1pPr>
            <a:lvl2pPr marL="643528" indent="-326017">
              <a:buFontTx/>
              <a:buBlip>
                <a:blip r:embed="rId2"/>
              </a:buBlip>
              <a:defRPr/>
            </a:lvl2pPr>
            <a:lvl3pPr marL="881662" indent="-238134">
              <a:buFontTx/>
              <a:buBlip>
                <a:blip r:embed="rId2"/>
              </a:buBlip>
              <a:defRPr/>
            </a:lvl3pPr>
            <a:lvl4pPr marL="1040418" indent="-158756">
              <a:buFontTx/>
              <a:buBlip>
                <a:blip r:embed="rId2"/>
              </a:buBlip>
              <a:defRPr/>
            </a:lvl4pPr>
            <a:lvl5pPr marL="1278552" indent="-158756">
              <a:buFontTx/>
              <a:buBlip>
                <a:blip r:embed="rId2"/>
              </a:buBlip>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2" name="Datumsplatzhalter 1"/>
          <p:cNvSpPr>
            <a:spLocks noGrp="1"/>
          </p:cNvSpPr>
          <p:nvPr>
            <p:ph type="dt" sz="half" idx="13"/>
          </p:nvPr>
        </p:nvSpPr>
        <p:spPr>
          <a:xfrm>
            <a:off x="7584938" y="6630119"/>
            <a:ext cx="1225179" cy="216000"/>
          </a:xfrm>
          <a:prstGeom prst="rect">
            <a:avLst/>
          </a:prstGeom>
        </p:spPr>
        <p:txBody>
          <a:bodyPr/>
          <a:lstStyle/>
          <a:p>
            <a:r>
              <a:rPr lang="en-US"/>
              <a:t>20. Oct. 2014</a:t>
            </a:r>
            <a:endParaRPr lang="en-US" dirty="0"/>
          </a:p>
        </p:txBody>
      </p:sp>
      <p:sp>
        <p:nvSpPr>
          <p:cNvPr id="4" name="Foliennummernplatzhalter 3"/>
          <p:cNvSpPr>
            <a:spLocks noGrp="1"/>
          </p:cNvSpPr>
          <p:nvPr>
            <p:ph type="sldNum" sz="quarter" idx="15"/>
          </p:nvPr>
        </p:nvSpPr>
        <p:spPr/>
        <p:txBody>
          <a:bodyPr/>
          <a:lstStyle/>
          <a:p>
            <a:fld id="{882D1A77-C809-4D0D-9BEE-B2D6A0E27014}" type="slidenum">
              <a:rPr lang="en-US" smtClean="0"/>
              <a:pPr/>
              <a:t>‹#›</a:t>
            </a:fld>
            <a:endParaRPr lang="en-US" dirty="0"/>
          </a:p>
        </p:txBody>
      </p:sp>
      <p:sp>
        <p:nvSpPr>
          <p:cNvPr id="3" name="Fußzeilenplatzhalter 2"/>
          <p:cNvSpPr>
            <a:spLocks noGrp="1"/>
          </p:cNvSpPr>
          <p:nvPr>
            <p:ph type="ftr" sz="quarter" idx="14"/>
          </p:nvPr>
        </p:nvSpPr>
        <p:spPr>
          <a:xfrm>
            <a:off x="2047875" y="6630119"/>
            <a:ext cx="5429249" cy="216000"/>
          </a:xfrm>
          <a:prstGeom prst="rect">
            <a:avLst/>
          </a:prstGeom>
        </p:spPr>
        <p:txBody>
          <a:bodyPr/>
          <a:lstStyle>
            <a:lvl1pPr>
              <a:defRPr>
                <a:solidFill>
                  <a:schemeClr val="tx1"/>
                </a:solidFill>
              </a:defRPr>
            </a:lvl1pPr>
          </a:lstStyle>
          <a:p>
            <a:r>
              <a:rPr lang="en-GB" dirty="0"/>
              <a:t>Essence QC for AV Archives, </a:t>
            </a:r>
            <a:r>
              <a:rPr lang="de-DE" dirty="0"/>
              <a:t>PrestoCentre Webinar</a:t>
            </a:r>
            <a:endParaRPr lang="en-GB" dirty="0"/>
          </a:p>
        </p:txBody>
      </p:sp>
      <p:pic>
        <p:nvPicPr>
          <p:cNvPr id="10" name="Picture 2" descr="C:\Users\scp\Desktop\VidiCert Logo RGB_600p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8622" y="190625"/>
            <a:ext cx="476250" cy="39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080391"/>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206570" y="2461549"/>
            <a:ext cx="4711159" cy="1386230"/>
          </a:xfrm>
          <a:prstGeom prst="rect">
            <a:avLst/>
          </a:prstGeom>
        </p:spPr>
        <p:txBody>
          <a:bodyPr lIns="76746" tIns="38373" rIns="76746" bIns="38373"/>
          <a:lstStyle>
            <a:lvl1pPr>
              <a:defRPr sz="3400" spc="-126">
                <a:solidFill>
                  <a:schemeClr val="tx1"/>
                </a:solidFill>
                <a:latin typeface="Calibri" panose="020F0502020204030204" pitchFamily="34" charset="0"/>
                <a:cs typeface="Calibri" panose="020F0502020204030204" pitchFamily="34" charset="0"/>
              </a:defRPr>
            </a:lvl1pPr>
          </a:lstStyle>
          <a:p>
            <a:r>
              <a:rPr lang="en-US" dirty="0"/>
              <a:t>PRESENTATION TITLE</a:t>
            </a:r>
            <a:endParaRPr lang="en-GB" dirty="0"/>
          </a:p>
        </p:txBody>
      </p:sp>
      <p:sp>
        <p:nvSpPr>
          <p:cNvPr id="6" name="Rectangle 5"/>
          <p:cNvSpPr/>
          <p:nvPr userDrawn="1"/>
        </p:nvSpPr>
        <p:spPr>
          <a:xfrm>
            <a:off x="6791810" y="0"/>
            <a:ext cx="1870675" cy="6858000"/>
          </a:xfrm>
          <a:prstGeom prst="rect">
            <a:avLst/>
          </a:prstGeom>
          <a:solidFill>
            <a:srgbClr val="5E0A0F"/>
          </a:solidFill>
          <a:ln>
            <a:solidFill>
              <a:srgbClr val="5E0A0F"/>
            </a:solidFill>
          </a:ln>
        </p:spPr>
        <p:style>
          <a:lnRef idx="2">
            <a:schemeClr val="accent1">
              <a:shade val="50000"/>
            </a:schemeClr>
          </a:lnRef>
          <a:fillRef idx="1">
            <a:schemeClr val="accent1"/>
          </a:fillRef>
          <a:effectRef idx="0">
            <a:schemeClr val="accent1"/>
          </a:effectRef>
          <a:fontRef idx="minor">
            <a:schemeClr val="lt1"/>
          </a:fontRef>
        </p:style>
        <p:txBody>
          <a:bodyPr lIns="76746" tIns="38373" rIns="76746" bIns="38373" rtlCol="0" anchor="ctr"/>
          <a:lstStyle/>
          <a:p>
            <a:pPr algn="ctr" defTabSz="914140"/>
            <a:endParaRPr kumimoji="1" lang="en-GB">
              <a:solidFill>
                <a:prstClr val="white"/>
              </a:solidFill>
              <a:latin typeface="SST"/>
              <a:ea typeface="SST Japanese Pro Regular"/>
            </a:endParaRPr>
          </a:p>
        </p:txBody>
      </p:sp>
      <p:pic>
        <p:nvPicPr>
          <p:cNvPr id="15" name="図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748" y="6238070"/>
            <a:ext cx="863101" cy="28793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989660" y="499948"/>
            <a:ext cx="1434600" cy="790502"/>
          </a:xfrm>
          <a:prstGeom prst="rect">
            <a:avLst/>
          </a:prstGeom>
        </p:spPr>
      </p:pic>
      <p:sp>
        <p:nvSpPr>
          <p:cNvPr id="10" name="Text Placeholder 9"/>
          <p:cNvSpPr>
            <a:spLocks noGrp="1"/>
          </p:cNvSpPr>
          <p:nvPr>
            <p:ph type="body" sz="quarter" idx="10" hasCustomPrompt="1"/>
          </p:nvPr>
        </p:nvSpPr>
        <p:spPr>
          <a:xfrm>
            <a:off x="1206570" y="4098859"/>
            <a:ext cx="4715966" cy="535137"/>
          </a:xfrm>
          <a:prstGeom prst="rect">
            <a:avLst/>
          </a:prstGeom>
        </p:spPr>
        <p:txBody>
          <a:bodyPr lIns="76746" tIns="38373" rIns="76746" bIns="38373"/>
          <a:lstStyle>
            <a:lvl1pPr marL="0" indent="0">
              <a:buNone/>
              <a:defRPr sz="1700">
                <a:latin typeface="Calibri" panose="020F0502020204030204" pitchFamily="34" charset="0"/>
                <a:cs typeface="Calibri" panose="020F0502020204030204" pitchFamily="34" charset="0"/>
              </a:defRPr>
            </a:lvl1pPr>
          </a:lstStyle>
          <a:p>
            <a:pPr lvl="0"/>
            <a:r>
              <a:rPr lang="en-GB" dirty="0"/>
              <a:t>&lt;Presenter/Data&gt;</a:t>
            </a:r>
          </a:p>
        </p:txBody>
      </p:sp>
    </p:spTree>
    <p:extLst>
      <p:ext uri="{BB962C8B-B14F-4D97-AF65-F5344CB8AC3E}">
        <p14:creationId xmlns:p14="http://schemas.microsoft.com/office/powerpoint/2010/main" val="416354356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1" y="6447689"/>
            <a:ext cx="9144001" cy="410311"/>
          </a:xfrm>
          <a:prstGeom prst="rect">
            <a:avLst/>
          </a:prstGeom>
          <a:solidFill>
            <a:srgbClr val="5E0A0F"/>
          </a:solidFill>
          <a:ln>
            <a:solidFill>
              <a:srgbClr val="5E0A0F"/>
            </a:solidFill>
          </a:ln>
        </p:spPr>
        <p:style>
          <a:lnRef idx="2">
            <a:schemeClr val="accent1">
              <a:shade val="50000"/>
            </a:schemeClr>
          </a:lnRef>
          <a:fillRef idx="1">
            <a:schemeClr val="accent1"/>
          </a:fillRef>
          <a:effectRef idx="0">
            <a:schemeClr val="accent1"/>
          </a:effectRef>
          <a:fontRef idx="minor">
            <a:schemeClr val="lt1"/>
          </a:fontRef>
        </p:style>
        <p:txBody>
          <a:bodyPr lIns="76746" tIns="38373" rIns="76746" bIns="38373" rtlCol="0" anchor="ctr"/>
          <a:lstStyle/>
          <a:p>
            <a:pPr algn="ctr" defTabSz="914140"/>
            <a:endParaRPr kumimoji="1" lang="en-GB">
              <a:solidFill>
                <a:prstClr val="white"/>
              </a:solidFill>
              <a:latin typeface="SST"/>
              <a:ea typeface="SST Japanese Pro Regular"/>
            </a:endParaRP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39" y="6513507"/>
            <a:ext cx="909019" cy="323925"/>
          </a:xfrm>
          <a:prstGeom prst="rect">
            <a:avLst/>
          </a:prstGeom>
        </p:spPr>
      </p:pic>
      <p:sp>
        <p:nvSpPr>
          <p:cNvPr id="6" name="Content Placeholder 5"/>
          <p:cNvSpPr>
            <a:spLocks noGrp="1"/>
          </p:cNvSpPr>
          <p:nvPr>
            <p:ph sz="quarter" idx="10"/>
          </p:nvPr>
        </p:nvSpPr>
        <p:spPr>
          <a:xfrm>
            <a:off x="302104" y="1175385"/>
            <a:ext cx="8530277" cy="5067215"/>
          </a:xfrm>
          <a:prstGeom prst="rect">
            <a:avLst/>
          </a:prstGeom>
        </p:spPr>
        <p:txBody>
          <a:bodyPr lIns="76746" tIns="38373" rIns="76746" bIns="38373"/>
          <a:lstStyle>
            <a:lvl1pPr>
              <a:defRPr sz="2000">
                <a:latin typeface="Arial" panose="020B0604020202020204" pitchFamily="34" charset="0"/>
                <a:cs typeface="Arial" panose="020B0604020202020204" pitchFamily="34" charset="0"/>
              </a:defRPr>
            </a:lvl1pPr>
            <a:lvl2pPr>
              <a:defRPr sz="17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スライド番号プレースホルダー 4"/>
          <p:cNvSpPr txBox="1">
            <a:spLocks/>
          </p:cNvSpPr>
          <p:nvPr userDrawn="1"/>
        </p:nvSpPr>
        <p:spPr>
          <a:xfrm>
            <a:off x="8473425" y="6549629"/>
            <a:ext cx="43155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GB" altLang="ja-JP" sz="800" b="1" dirty="0">
                <a:solidFill>
                  <a:prstClr val="white"/>
                </a:solidFill>
                <a:latin typeface="Arial" panose="020B0604020202020204" pitchFamily="34" charset="0"/>
                <a:ea typeface="SST Japanese Pro Regular"/>
                <a:cs typeface="Arial" panose="020B0604020202020204" pitchFamily="34" charset="0"/>
              </a:rPr>
              <a:t>Page </a:t>
            </a:r>
            <a:fld id="{E8DCCDAA-6D69-46E7-B759-71F91EA5148B}" type="slidenum">
              <a:rPr lang="ja-JP" altLang="en-US" sz="800" b="1" smtClean="0">
                <a:solidFill>
                  <a:prstClr val="white"/>
                </a:solidFill>
                <a:latin typeface="Arial" panose="020B0604020202020204" pitchFamily="34" charset="0"/>
                <a:ea typeface="SST Japanese Pro Regular"/>
                <a:cs typeface="Arial" panose="020B0604020202020204" pitchFamily="34" charset="0"/>
              </a:rPr>
              <a:pPr/>
              <a:t>‹#›</a:t>
            </a:fld>
            <a:endParaRPr lang="ja-JP" altLang="en-US" sz="800" b="1" dirty="0">
              <a:solidFill>
                <a:prstClr val="white"/>
              </a:solidFill>
              <a:latin typeface="Arial" panose="020B0604020202020204" pitchFamily="34" charset="0"/>
              <a:ea typeface="SST Japanese Pro Regular"/>
              <a:cs typeface="Arial" panose="020B0604020202020204" pitchFamily="34" charset="0"/>
            </a:endParaRPr>
          </a:p>
        </p:txBody>
      </p:sp>
      <p:sp>
        <p:nvSpPr>
          <p:cNvPr id="8" name="フッター プレースホルダー 3"/>
          <p:cNvSpPr txBox="1">
            <a:spLocks/>
          </p:cNvSpPr>
          <p:nvPr userDrawn="1"/>
        </p:nvSpPr>
        <p:spPr>
          <a:xfrm>
            <a:off x="1219150" y="6540205"/>
            <a:ext cx="3398460"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defTabSz="383673"/>
            <a:r>
              <a:rPr lang="en-US" altLang="ja-JP" sz="800" dirty="0">
                <a:solidFill>
                  <a:prstClr val="white"/>
                </a:solidFill>
                <a:latin typeface="Arial" panose="020B0604020202020204" pitchFamily="34" charset="0"/>
                <a:ea typeface="SST Japanese Pro Regular" pitchFamily="34" charset="-128"/>
                <a:cs typeface="Arial" panose="020B0604020202020204" pitchFamily="34" charset="0"/>
              </a:rPr>
              <a:t>Copyright © 2015 Memnon – a Sony Company. All Rights Reserved.</a:t>
            </a:r>
          </a:p>
        </p:txBody>
      </p:sp>
      <p:sp>
        <p:nvSpPr>
          <p:cNvPr id="9" name="Title 1"/>
          <p:cNvSpPr>
            <a:spLocks noGrp="1"/>
          </p:cNvSpPr>
          <p:nvPr>
            <p:ph type="title" hasCustomPrompt="1"/>
          </p:nvPr>
        </p:nvSpPr>
        <p:spPr>
          <a:xfrm>
            <a:off x="302105" y="349854"/>
            <a:ext cx="8530277" cy="552323"/>
          </a:xfrm>
          <a:prstGeom prst="rect">
            <a:avLst/>
          </a:prstGeom>
        </p:spPr>
        <p:txBody>
          <a:bodyPr lIns="0" tIns="38373" rIns="76746" bIns="38373"/>
          <a:lstStyle>
            <a:lvl1pPr>
              <a:defRPr sz="2400" b="0" spc="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860576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flipH="1">
            <a:off x="1078875" y="0"/>
            <a:ext cx="8065125" cy="6858000"/>
          </a:xfrm>
          <a:prstGeom prst="rect">
            <a:avLst/>
          </a:prstGeom>
          <a:solidFill>
            <a:srgbClr val="5E0A0F"/>
          </a:solidFill>
          <a:ln>
            <a:solidFill>
              <a:srgbClr val="5E0A0F"/>
            </a:solidFill>
          </a:ln>
        </p:spPr>
        <p:style>
          <a:lnRef idx="2">
            <a:schemeClr val="accent1">
              <a:shade val="50000"/>
            </a:schemeClr>
          </a:lnRef>
          <a:fillRef idx="1">
            <a:schemeClr val="accent1"/>
          </a:fillRef>
          <a:effectRef idx="0">
            <a:schemeClr val="accent1"/>
          </a:effectRef>
          <a:fontRef idx="minor">
            <a:schemeClr val="lt1"/>
          </a:fontRef>
        </p:style>
        <p:txBody>
          <a:bodyPr lIns="76746" tIns="38373" rIns="76746" bIns="38373" rtlCol="0" anchor="ctr"/>
          <a:lstStyle/>
          <a:p>
            <a:pPr algn="ctr" defTabSz="914140"/>
            <a:endParaRPr kumimoji="1" lang="en-GB">
              <a:solidFill>
                <a:prstClr val="white"/>
              </a:solidFill>
              <a:latin typeface="SST"/>
              <a:ea typeface="SST Japanese Pro Regular"/>
            </a:endParaRPr>
          </a:p>
        </p:txBody>
      </p:sp>
      <p:pic>
        <p:nvPicPr>
          <p:cNvPr id="10" name="Picture 9" descr="Screen Clippi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91530" y="6512396"/>
            <a:ext cx="929806" cy="284334"/>
          </a:xfrm>
          <a:prstGeom prst="rect">
            <a:avLst/>
          </a:prstGeom>
        </p:spPr>
      </p:pic>
      <p:sp>
        <p:nvSpPr>
          <p:cNvPr id="9" name="スライド番号プレースホルダー 4"/>
          <p:cNvSpPr txBox="1">
            <a:spLocks/>
          </p:cNvSpPr>
          <p:nvPr userDrawn="1"/>
        </p:nvSpPr>
        <p:spPr>
          <a:xfrm>
            <a:off x="8473425" y="6549629"/>
            <a:ext cx="43155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GB" altLang="ja-JP" sz="800" b="1" dirty="0">
                <a:solidFill>
                  <a:prstClr val="white"/>
                </a:solidFill>
                <a:latin typeface="Arial" panose="020B0604020202020204" pitchFamily="34" charset="0"/>
                <a:ea typeface="SST Japanese Pro Regular"/>
                <a:cs typeface="Arial" panose="020B0604020202020204" pitchFamily="34" charset="0"/>
              </a:rPr>
              <a:t>Page </a:t>
            </a:r>
            <a:fld id="{E8DCCDAA-6D69-46E7-B759-71F91EA5148B}" type="slidenum">
              <a:rPr lang="ja-JP" altLang="en-US" sz="800" b="1" smtClean="0">
                <a:solidFill>
                  <a:prstClr val="white"/>
                </a:solidFill>
                <a:latin typeface="Arial" panose="020B0604020202020204" pitchFamily="34" charset="0"/>
                <a:ea typeface="SST Japanese Pro Regular"/>
                <a:cs typeface="Arial" panose="020B0604020202020204" pitchFamily="34" charset="0"/>
              </a:rPr>
              <a:pPr/>
              <a:t>‹#›</a:t>
            </a:fld>
            <a:endParaRPr lang="ja-JP" altLang="en-US" sz="800" b="1" dirty="0">
              <a:solidFill>
                <a:prstClr val="white"/>
              </a:solidFill>
              <a:latin typeface="Arial" panose="020B0604020202020204" pitchFamily="34" charset="0"/>
              <a:ea typeface="SST Japanese Pro Regular"/>
              <a:cs typeface="Arial" panose="020B0604020202020204" pitchFamily="34" charset="0"/>
            </a:endParaRPr>
          </a:p>
        </p:txBody>
      </p:sp>
      <p:sp>
        <p:nvSpPr>
          <p:cNvPr id="12" name="フッター プレースホルダー 3"/>
          <p:cNvSpPr txBox="1">
            <a:spLocks/>
          </p:cNvSpPr>
          <p:nvPr userDrawn="1"/>
        </p:nvSpPr>
        <p:spPr>
          <a:xfrm>
            <a:off x="1219150" y="6540205"/>
            <a:ext cx="3398460"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defTabSz="383673"/>
            <a:r>
              <a:rPr lang="en-US" altLang="ja-JP" sz="800" dirty="0">
                <a:solidFill>
                  <a:prstClr val="white"/>
                </a:solidFill>
                <a:latin typeface="Arial" panose="020B0604020202020204" pitchFamily="34" charset="0"/>
                <a:ea typeface="SST Japanese Pro Regular" pitchFamily="34" charset="-128"/>
                <a:cs typeface="Arial" panose="020B0604020202020204" pitchFamily="34" charset="0"/>
              </a:rPr>
              <a:t>Copyright © 2015 Memnon – a Sony Company. All Rights Reserved.</a:t>
            </a:r>
          </a:p>
        </p:txBody>
      </p:sp>
    </p:spTree>
    <p:extLst>
      <p:ext uri="{BB962C8B-B14F-4D97-AF65-F5344CB8AC3E}">
        <p14:creationId xmlns:p14="http://schemas.microsoft.com/office/powerpoint/2010/main" val="383093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0"/>
            <a:ext cx="1078876" cy="6858000"/>
          </a:xfrm>
          <a:prstGeom prst="rect">
            <a:avLst/>
          </a:prstGeom>
          <a:solidFill>
            <a:srgbClr val="5E0A0F"/>
          </a:solidFill>
          <a:ln>
            <a:solidFill>
              <a:srgbClr val="5E0A0F"/>
            </a:solidFill>
          </a:ln>
        </p:spPr>
        <p:style>
          <a:lnRef idx="2">
            <a:schemeClr val="accent1">
              <a:shade val="50000"/>
            </a:schemeClr>
          </a:lnRef>
          <a:fillRef idx="1">
            <a:schemeClr val="accent1"/>
          </a:fillRef>
          <a:effectRef idx="0">
            <a:schemeClr val="accent1"/>
          </a:effectRef>
          <a:fontRef idx="minor">
            <a:schemeClr val="lt1"/>
          </a:fontRef>
        </p:style>
        <p:txBody>
          <a:bodyPr lIns="76746" tIns="38373" rIns="76746" bIns="38373" rtlCol="0" anchor="ctr"/>
          <a:lstStyle/>
          <a:p>
            <a:pPr algn="ctr" defTabSz="914140"/>
            <a:endParaRPr kumimoji="1" lang="en-GB">
              <a:solidFill>
                <a:prstClr val="white"/>
              </a:solidFill>
              <a:latin typeface="SST"/>
              <a:ea typeface="SST Japanese Pro Regular"/>
            </a:endParaRP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439" y="6447689"/>
            <a:ext cx="909019" cy="323925"/>
          </a:xfrm>
          <a:prstGeom prst="rect">
            <a:avLst/>
          </a:prstGeom>
        </p:spPr>
      </p:pic>
      <p:sp>
        <p:nvSpPr>
          <p:cNvPr id="6" name="Content Placeholder 5"/>
          <p:cNvSpPr>
            <a:spLocks noGrp="1"/>
          </p:cNvSpPr>
          <p:nvPr>
            <p:ph sz="quarter" idx="10"/>
          </p:nvPr>
        </p:nvSpPr>
        <p:spPr>
          <a:xfrm>
            <a:off x="1252730" y="1175385"/>
            <a:ext cx="7579651" cy="5067215"/>
          </a:xfrm>
          <a:prstGeom prst="rect">
            <a:avLst/>
          </a:prstGeom>
        </p:spPr>
        <p:txBody>
          <a:bodyPr lIns="76746" tIns="38373" rIns="76746" bIns="38373"/>
          <a:lstStyle>
            <a:lvl1pPr>
              <a:defRPr sz="2000">
                <a:latin typeface="Calibri" panose="020F0502020204030204" pitchFamily="34" charset="0"/>
                <a:cs typeface="Calibri" panose="020F0502020204030204" pitchFamily="34" charset="0"/>
              </a:defRPr>
            </a:lvl1pPr>
            <a:lvl2pPr>
              <a:defRPr sz="1700">
                <a:latin typeface="Calibri" panose="020F0502020204030204" pitchFamily="34" charset="0"/>
                <a:cs typeface="Calibri" panose="020F0502020204030204" pitchFamily="34" charset="0"/>
              </a:defRPr>
            </a:lvl2pPr>
            <a:lvl3pPr>
              <a:defRPr sz="15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スライド番号プレースホルダー 4"/>
          <p:cNvSpPr txBox="1">
            <a:spLocks/>
          </p:cNvSpPr>
          <p:nvPr userDrawn="1"/>
        </p:nvSpPr>
        <p:spPr>
          <a:xfrm>
            <a:off x="8616581" y="6511101"/>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b="1" smtClean="0">
                <a:solidFill>
                  <a:prstClr val="black"/>
                </a:solidFill>
                <a:latin typeface="Calibri" panose="020F0502020204030204" pitchFamily="34" charset="0"/>
                <a:ea typeface="SST Japanese Pro Regular"/>
                <a:cs typeface="Calibri" panose="020F0502020204030204" pitchFamily="34" charset="0"/>
              </a:rPr>
              <a:pPr/>
              <a:t>‹#›</a:t>
            </a:fld>
            <a:endParaRPr lang="ja-JP" altLang="en-US" sz="800" b="1" dirty="0">
              <a:solidFill>
                <a:prstClr val="black"/>
              </a:solidFill>
              <a:latin typeface="Calibri" panose="020F0502020204030204" pitchFamily="34" charset="0"/>
              <a:ea typeface="SST Japanese Pro Regular"/>
              <a:cs typeface="Calibri" panose="020F0502020204030204" pitchFamily="34" charset="0"/>
            </a:endParaRPr>
          </a:p>
        </p:txBody>
      </p:sp>
      <p:sp>
        <p:nvSpPr>
          <p:cNvPr id="8" name="フッター プレースホルダー 3"/>
          <p:cNvSpPr txBox="1">
            <a:spLocks/>
          </p:cNvSpPr>
          <p:nvPr userDrawn="1"/>
        </p:nvSpPr>
        <p:spPr>
          <a:xfrm>
            <a:off x="1219150" y="6501677"/>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defTabSz="383673"/>
            <a:r>
              <a:rPr lang="en-US" altLang="ja-JP" sz="800" dirty="0">
                <a:solidFill>
                  <a:prstClr val="black"/>
                </a:solidFill>
                <a:latin typeface="Calibri" panose="020F0502020204030204" pitchFamily="34" charset="0"/>
                <a:ea typeface="SST Japanese Pro Regular" pitchFamily="34" charset="-128"/>
                <a:cs typeface="Calibri" panose="020F0502020204030204" pitchFamily="34" charset="0"/>
              </a:rPr>
              <a:t>Copyright 2015 Memnon </a:t>
            </a:r>
            <a:r>
              <a:rPr lang="en-US" altLang="ja-JP" sz="800" dirty="0">
                <a:solidFill>
                  <a:prstClr val="black"/>
                </a:solidFill>
                <a:latin typeface="Arial" panose="020B0604020202020204" pitchFamily="34" charset="0"/>
                <a:ea typeface="SST Japanese Pro Regular" pitchFamily="34" charset="-128"/>
                <a:cs typeface="Arial" panose="020B0604020202020204" pitchFamily="34" charset="0"/>
              </a:rPr>
              <a:t>– a Sony Company</a:t>
            </a:r>
            <a:endParaRPr lang="en-US" altLang="ja-JP" sz="800" dirty="0">
              <a:solidFill>
                <a:prstClr val="black"/>
              </a:solidFill>
              <a:latin typeface="Calibri" panose="020F0502020204030204" pitchFamily="34" charset="0"/>
              <a:ea typeface="SST Japanese Pro Regular" pitchFamily="34" charset="-128"/>
              <a:cs typeface="Calibri" panose="020F0502020204030204" pitchFamily="34" charset="0"/>
            </a:endParaRPr>
          </a:p>
        </p:txBody>
      </p:sp>
      <p:sp>
        <p:nvSpPr>
          <p:cNvPr id="9" name="Title 1"/>
          <p:cNvSpPr>
            <a:spLocks noGrp="1"/>
          </p:cNvSpPr>
          <p:nvPr>
            <p:ph type="title"/>
          </p:nvPr>
        </p:nvSpPr>
        <p:spPr>
          <a:xfrm>
            <a:off x="1252730" y="349854"/>
            <a:ext cx="7579651" cy="552323"/>
          </a:xfrm>
          <a:prstGeom prst="rect">
            <a:avLst/>
          </a:prstGeom>
        </p:spPr>
        <p:txBody>
          <a:bodyPr lIns="76746" tIns="38373" rIns="76746" bIns="38373"/>
          <a:lstStyle>
            <a:lvl1pPr>
              <a:defRPr sz="2400" b="1">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cxnSp>
        <p:nvCxnSpPr>
          <p:cNvPr id="11" name="Straight Connector 10"/>
          <p:cNvCxnSpPr/>
          <p:nvPr userDrawn="1"/>
        </p:nvCxnSpPr>
        <p:spPr>
          <a:xfrm>
            <a:off x="1219150" y="6347079"/>
            <a:ext cx="7660021" cy="0"/>
          </a:xfrm>
          <a:prstGeom prst="line">
            <a:avLst/>
          </a:prstGeom>
          <a:ln>
            <a:solidFill>
              <a:srgbClr val="5E0A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689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White Titlepage">
    <p:bg>
      <p:bgRef idx="1001">
        <a:schemeClr val="bg1"/>
      </p:bgRef>
    </p:bg>
    <p:spTree>
      <p:nvGrpSpPr>
        <p:cNvPr id="1" name=""/>
        <p:cNvGrpSpPr/>
        <p:nvPr/>
      </p:nvGrpSpPr>
      <p:grpSpPr>
        <a:xfrm>
          <a:off x="0" y="0"/>
          <a:ext cx="0" cy="0"/>
          <a:chOff x="0" y="0"/>
          <a:chExt cx="0" cy="0"/>
        </a:xfrm>
      </p:grpSpPr>
      <p:pic>
        <p:nvPicPr>
          <p:cNvPr id="8" name="Picture 7" descr="Screen Clipping"/>
          <p:cNvPicPr>
            <a:picLocks noChangeAspect="1"/>
          </p:cNvPicPr>
          <p:nvPr userDrawn="1"/>
        </p:nvPicPr>
        <p:blipFill>
          <a:blip cstate="email">
            <a:extLst>
              <a:ext uri="{BEBA8EAE-BF5A-486C-A8C5-ECC9F3942E4B}">
                <a14:imgProps xmlns:a14="http://schemas.microsoft.com/office/drawing/2010/main">
                  <a14:imgLayer r:embed="rId3">
                    <a14:imgEffect>
                      <a14:saturation sat="245000"/>
                    </a14:imgEffect>
                  </a14:imgLayer>
                </a14:imgProps>
              </a:ext>
              <a:ext uri="{28A0092B-C50C-407E-A947-70E740481C1C}">
                <a14:useLocalDpi xmlns:a14="http://schemas.microsoft.com/office/drawing/2010/main"/>
              </a:ext>
            </a:extLst>
          </a:blip>
          <a:stretch>
            <a:fillRect/>
          </a:stretch>
        </p:blipFill>
        <p:spPr>
          <a:xfrm>
            <a:off x="1" y="2674512"/>
            <a:ext cx="6720396" cy="2935786"/>
          </a:xfrm>
          <a:prstGeom prst="rect">
            <a:avLst/>
          </a:prstGeom>
        </p:spPr>
      </p:pic>
      <p:sp>
        <p:nvSpPr>
          <p:cNvPr id="5" name="Title 4"/>
          <p:cNvSpPr>
            <a:spLocks noGrp="1"/>
          </p:cNvSpPr>
          <p:nvPr>
            <p:ph type="title" hasCustomPrompt="1"/>
          </p:nvPr>
        </p:nvSpPr>
        <p:spPr>
          <a:xfrm>
            <a:off x="470997" y="1052270"/>
            <a:ext cx="4519525" cy="1386230"/>
          </a:xfrm>
          <a:prstGeom prst="rect">
            <a:avLst/>
          </a:prstGeom>
        </p:spPr>
        <p:txBody>
          <a:bodyPr lIns="76746" tIns="38373" rIns="76746" bIns="38373"/>
          <a:lstStyle>
            <a:lvl1pPr>
              <a:defRPr sz="3400" spc="-126">
                <a:solidFill>
                  <a:schemeClr val="tx1"/>
                </a:solidFill>
                <a:latin typeface="Calibri" panose="020F0502020204030204" pitchFamily="34" charset="0"/>
                <a:cs typeface="Calibri" panose="020F0502020204030204" pitchFamily="34" charset="0"/>
              </a:defRPr>
            </a:lvl1pPr>
          </a:lstStyle>
          <a:p>
            <a:r>
              <a:rPr lang="en-US" dirty="0"/>
              <a:t>PRESENTATION TITLE</a:t>
            </a:r>
            <a:endParaRPr lang="en-GB" dirty="0"/>
          </a:p>
        </p:txBody>
      </p:sp>
      <p:sp>
        <p:nvSpPr>
          <p:cNvPr id="6" name="Rectangle 5"/>
          <p:cNvSpPr/>
          <p:nvPr userDrawn="1"/>
        </p:nvSpPr>
        <p:spPr>
          <a:xfrm>
            <a:off x="6791810" y="0"/>
            <a:ext cx="1870675" cy="6858000"/>
          </a:xfrm>
          <a:prstGeom prst="rect">
            <a:avLst/>
          </a:prstGeom>
          <a:solidFill>
            <a:srgbClr val="5E0A0F"/>
          </a:solidFill>
          <a:ln>
            <a:solidFill>
              <a:srgbClr val="5E0A0F"/>
            </a:solidFill>
          </a:ln>
        </p:spPr>
        <p:style>
          <a:lnRef idx="2">
            <a:schemeClr val="accent1">
              <a:shade val="50000"/>
            </a:schemeClr>
          </a:lnRef>
          <a:fillRef idx="1">
            <a:schemeClr val="accent1"/>
          </a:fillRef>
          <a:effectRef idx="0">
            <a:schemeClr val="accent1"/>
          </a:effectRef>
          <a:fontRef idx="minor">
            <a:schemeClr val="lt1"/>
          </a:fontRef>
        </p:style>
        <p:txBody>
          <a:bodyPr lIns="76746" tIns="38373" rIns="76746" bIns="38373" rtlCol="0" anchor="ctr"/>
          <a:lstStyle/>
          <a:p>
            <a:pPr algn="ctr" defTabSz="914140"/>
            <a:endParaRPr kumimoji="1" lang="en-GB">
              <a:solidFill>
                <a:prstClr val="white"/>
              </a:solidFill>
              <a:latin typeface="SST"/>
              <a:ea typeface="SST Japanese Pro Regular"/>
            </a:endParaRPr>
          </a:p>
        </p:txBody>
      </p:sp>
      <p:pic>
        <p:nvPicPr>
          <p:cNvPr id="15" name="図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748" y="6238070"/>
            <a:ext cx="863101" cy="28793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19106" y="499949"/>
            <a:ext cx="1843379" cy="761196"/>
          </a:xfrm>
          <a:prstGeom prst="rect">
            <a:avLst/>
          </a:prstGeom>
        </p:spPr>
      </p:pic>
    </p:spTree>
    <p:extLst>
      <p:ext uri="{BB962C8B-B14F-4D97-AF65-F5344CB8AC3E}">
        <p14:creationId xmlns:p14="http://schemas.microsoft.com/office/powerpoint/2010/main" val="93850989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724" y="274575"/>
            <a:ext cx="8230552" cy="1142735"/>
          </a:xfrm>
          <a:prstGeom prst="rect">
            <a:avLst/>
          </a:prstGeom>
        </p:spPr>
        <p:txBody>
          <a:bodyPr lIns="76746" tIns="38373" rIns="76746" bIns="38373"/>
          <a:lstStyle/>
          <a:p>
            <a:r>
              <a:rPr lang="en-US"/>
              <a:t>Click to edit Master title style</a:t>
            </a:r>
            <a:endParaRPr lang="en-GB"/>
          </a:p>
        </p:txBody>
      </p:sp>
    </p:spTree>
    <p:extLst>
      <p:ext uri="{BB962C8B-B14F-4D97-AF65-F5344CB8AC3E}">
        <p14:creationId xmlns:p14="http://schemas.microsoft.com/office/powerpoint/2010/main" val="191537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White MiddlePage">
    <p:bg>
      <p:bgPr>
        <a:solidFill>
          <a:schemeClr val="bg1"/>
        </a:solidFill>
        <a:effectLst/>
      </p:bgPr>
    </p:bg>
    <p:spTree>
      <p:nvGrpSpPr>
        <p:cNvPr id="1" name=""/>
        <p:cNvGrpSpPr/>
        <p:nvPr/>
      </p:nvGrpSpPr>
      <p:grpSpPr>
        <a:xfrm>
          <a:off x="0" y="0"/>
          <a:ext cx="0" cy="0"/>
          <a:chOff x="0" y="0"/>
          <a:chExt cx="0" cy="0"/>
        </a:xfrm>
      </p:grpSpPr>
      <p:sp>
        <p:nvSpPr>
          <p:cNvPr id="16" name="正方形/長方形 15"/>
          <p:cNvSpPr/>
          <p:nvPr userDrawn="1"/>
        </p:nvSpPr>
        <p:spPr>
          <a:xfrm>
            <a:off x="1" y="6426100"/>
            <a:ext cx="9143476" cy="431900"/>
          </a:xfrm>
          <a:prstGeom prst="rect">
            <a:avLst/>
          </a:prstGeom>
          <a:solidFill>
            <a:srgbClr val="003366"/>
          </a:solidFill>
          <a:ln>
            <a:noFill/>
          </a:ln>
        </p:spPr>
        <p:style>
          <a:lnRef idx="2">
            <a:schemeClr val="dk1">
              <a:shade val="50000"/>
            </a:schemeClr>
          </a:lnRef>
          <a:fillRef idx="1">
            <a:schemeClr val="dk1"/>
          </a:fillRef>
          <a:effectRef idx="0">
            <a:schemeClr val="dk1"/>
          </a:effectRef>
          <a:fontRef idx="minor">
            <a:schemeClr val="lt1"/>
          </a:fontRef>
        </p:style>
        <p:txBody>
          <a:bodyPr lIns="76736" tIns="38368" rIns="76736" bIns="38368" rtlCol="0" anchor="ctr"/>
          <a:lstStyle/>
          <a:p>
            <a:pPr algn="ctr" defTabSz="914140"/>
            <a:endParaRPr kumimoji="1" lang="ja-JP" altLang="en-US" sz="800">
              <a:solidFill>
                <a:srgbClr val="FFFFFF"/>
              </a:solidFill>
              <a:latin typeface="SST"/>
              <a:ea typeface="SST Japanese Pro Regular"/>
            </a:endParaRPr>
          </a:p>
        </p:txBody>
      </p:sp>
      <p:cxnSp>
        <p:nvCxnSpPr>
          <p:cNvPr id="21" name="直線コネクタ 20"/>
          <p:cNvCxnSpPr/>
          <p:nvPr userDrawn="1"/>
        </p:nvCxnSpPr>
        <p:spPr>
          <a:xfrm>
            <a:off x="1413051" y="6534063"/>
            <a:ext cx="0" cy="21597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bwMode="gray">
          <a:xfrm>
            <a:off x="323514" y="360281"/>
            <a:ext cx="8495785" cy="539625"/>
          </a:xfrm>
          <a:prstGeom prst="rect">
            <a:avLst/>
          </a:prstGeom>
        </p:spPr>
        <p:txBody>
          <a:bodyPr lIns="0" tIns="0" rIns="0" bIns="0" anchor="t" anchorCtr="0">
            <a:noAutofit/>
          </a:bodyPr>
          <a:lstStyle>
            <a:lvl1pPr algn="l">
              <a:defRPr sz="2400" b="1" baseline="0">
                <a:solidFill>
                  <a:schemeClr val="tx1"/>
                </a:solidFill>
                <a:latin typeface="+mj-ea"/>
                <a:ea typeface="+mj-ea"/>
              </a:defRPr>
            </a:lvl1pPr>
          </a:lstStyle>
          <a:p>
            <a:r>
              <a:rPr lang="ja-JP" altLang="en-US" dirty="0"/>
              <a:t>マスタ タイトルの書式設定</a:t>
            </a:r>
          </a:p>
        </p:txBody>
      </p:sp>
      <p:sp>
        <p:nvSpPr>
          <p:cNvPr id="18" name="コンテンツ プレースホルダ 6"/>
          <p:cNvSpPr>
            <a:spLocks noGrp="1"/>
          </p:cNvSpPr>
          <p:nvPr>
            <p:ph sz="quarter" idx="13"/>
          </p:nvPr>
        </p:nvSpPr>
        <p:spPr bwMode="gray">
          <a:xfrm>
            <a:off x="539982" y="1080839"/>
            <a:ext cx="8064038" cy="5164528"/>
          </a:xfrm>
          <a:prstGeom prst="rect">
            <a:avLst/>
          </a:prstGeom>
        </p:spPr>
        <p:txBody>
          <a:bodyPr lIns="0" tIns="0" rIns="0" bIns="0"/>
          <a:lstStyle>
            <a:lvl1pPr>
              <a:lnSpc>
                <a:spcPts val="2854"/>
              </a:lnSpc>
              <a:spcBef>
                <a:spcPts val="0"/>
              </a:spcBef>
              <a:buFontTx/>
              <a:buNone/>
              <a:defRPr sz="2000" baseline="0">
                <a:solidFill>
                  <a:schemeClr val="tx1"/>
                </a:solidFill>
                <a:latin typeface="+mj-ea"/>
                <a:ea typeface="+mj-ea"/>
              </a:defRPr>
            </a:lvl1pPr>
            <a:lvl2pPr>
              <a:lnSpc>
                <a:spcPts val="2854"/>
              </a:lnSpc>
              <a:spcBef>
                <a:spcPts val="0"/>
              </a:spcBef>
              <a:buFontTx/>
              <a:buNone/>
              <a:defRPr sz="1300" baseline="0">
                <a:solidFill>
                  <a:schemeClr val="tx1"/>
                </a:solidFill>
                <a:latin typeface="+mj-ea"/>
                <a:ea typeface="+mj-ea"/>
              </a:defRPr>
            </a:lvl2pPr>
            <a:lvl3pPr>
              <a:lnSpc>
                <a:spcPts val="2854"/>
              </a:lnSpc>
              <a:spcBef>
                <a:spcPts val="0"/>
              </a:spcBef>
              <a:buFontTx/>
              <a:buNone/>
              <a:defRPr sz="1200" baseline="0">
                <a:solidFill>
                  <a:schemeClr val="tx1"/>
                </a:solidFill>
                <a:latin typeface="+mj-ea"/>
                <a:ea typeface="+mj-ea"/>
              </a:defRPr>
            </a:lvl3pPr>
            <a:lvl4pPr>
              <a:lnSpc>
                <a:spcPts val="2854"/>
              </a:lnSpc>
              <a:spcBef>
                <a:spcPts val="0"/>
              </a:spcBef>
              <a:buFontTx/>
              <a:buNone/>
              <a:defRPr sz="900" baseline="0">
                <a:solidFill>
                  <a:schemeClr val="tx1"/>
                </a:solidFill>
                <a:latin typeface="+mj-ea"/>
                <a:ea typeface="+mj-ea"/>
              </a:defRPr>
            </a:lvl4pPr>
            <a:lvl5pPr>
              <a:defRPr sz="800">
                <a:solidFill>
                  <a:schemeClr val="tx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pic>
        <p:nvPicPr>
          <p:cNvPr id="13" name="図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860" y="6518091"/>
            <a:ext cx="785567" cy="262068"/>
          </a:xfrm>
          <a:prstGeom prst="rect">
            <a:avLst/>
          </a:prstGeom>
        </p:spPr>
      </p:pic>
      <p:sp>
        <p:nvSpPr>
          <p:cNvPr id="14" name="フッター プレースホルダー 3"/>
          <p:cNvSpPr txBox="1">
            <a:spLocks/>
          </p:cNvSpPr>
          <p:nvPr userDrawn="1"/>
        </p:nvSpPr>
        <p:spPr>
          <a:xfrm>
            <a:off x="6014754" y="6534075"/>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r" defTabSz="383673"/>
            <a:r>
              <a:rPr lang="en-US" altLang="ja-JP" sz="800" dirty="0">
                <a:solidFill>
                  <a:prstClr val="white"/>
                </a:solidFill>
                <a:latin typeface="SST" pitchFamily="34" charset="0"/>
                <a:ea typeface="SST Japanese Pro Regular" pitchFamily="34" charset="-128"/>
                <a:cs typeface="メイリオ"/>
              </a:rPr>
              <a:t>(Supplementary information)</a:t>
            </a:r>
          </a:p>
        </p:txBody>
      </p:sp>
      <p:sp>
        <p:nvSpPr>
          <p:cNvPr id="22" name="フッター プレースホルダー 3"/>
          <p:cNvSpPr txBox="1">
            <a:spLocks/>
          </p:cNvSpPr>
          <p:nvPr userDrawn="1"/>
        </p:nvSpPr>
        <p:spPr>
          <a:xfrm>
            <a:off x="2252159" y="6534075"/>
            <a:ext cx="3641207" cy="215950"/>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メイリオ" pitchFamily="50" charset="-128"/>
                <a:cs typeface="メイリオ" pitchFamily="50" charset="-128"/>
              </a:rPr>
              <a:t>Department      Copyright</a:t>
            </a:r>
          </a:p>
        </p:txBody>
      </p:sp>
      <p:sp>
        <p:nvSpPr>
          <p:cNvPr id="24" name="日付プレースホルダー 2"/>
          <p:cNvSpPr txBox="1">
            <a:spLocks/>
          </p:cNvSpPr>
          <p:nvPr userDrawn="1"/>
        </p:nvSpPr>
        <p:spPr>
          <a:xfrm>
            <a:off x="1550811" y="6534075"/>
            <a:ext cx="581482" cy="215950"/>
          </a:xfrm>
          <a:prstGeom prst="rect">
            <a:avLst/>
          </a:prstGeom>
        </p:spPr>
        <p:txBody>
          <a:bodyPr lIns="0" tIns="0" rIns="0" bIns="0" anchor="ct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SST Japanese Pro Regular"/>
              </a:rPr>
              <a:t>yy.mm.dd</a:t>
            </a:r>
          </a:p>
        </p:txBody>
      </p:sp>
      <p:sp>
        <p:nvSpPr>
          <p:cNvPr id="25" name="スライド番号プレースホルダー 4"/>
          <p:cNvSpPr txBox="1">
            <a:spLocks/>
          </p:cNvSpPr>
          <p:nvPr userDrawn="1"/>
        </p:nvSpPr>
        <p:spPr>
          <a:xfrm>
            <a:off x="1065262" y="6543499"/>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smtClean="0">
                <a:latin typeface="SST" pitchFamily="34" charset="0"/>
                <a:ea typeface="SST Japanese Pro Regular"/>
              </a:rPr>
              <a:pPr/>
              <a:t>‹#›</a:t>
            </a:fld>
            <a:endParaRPr lang="ja-JP" altLang="en-US" sz="800" dirty="0">
              <a:latin typeface="SST" pitchFamily="34" charset="0"/>
              <a:ea typeface="SST Japanese Pro Regular"/>
            </a:endParaRPr>
          </a:p>
        </p:txBody>
      </p:sp>
      <p:pic>
        <p:nvPicPr>
          <p:cNvPr id="23" name="図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2489" y="6424514"/>
            <a:ext cx="970541" cy="432717"/>
          </a:xfrm>
          <a:prstGeom prst="rect">
            <a:avLst/>
          </a:prstGeom>
        </p:spPr>
      </p:pic>
    </p:spTree>
    <p:extLst>
      <p:ext uri="{BB962C8B-B14F-4D97-AF65-F5344CB8AC3E}">
        <p14:creationId xmlns:p14="http://schemas.microsoft.com/office/powerpoint/2010/main" val="252344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US" dirty="0"/>
              <a:t>Click to add ENGAGING text</a:t>
            </a:r>
          </a:p>
        </p:txBody>
      </p:sp>
      <p:sp>
        <p:nvSpPr>
          <p:cNvPr id="3" name="Content Placeholder 2"/>
          <p:cNvSpPr>
            <a:spLocks noGrp="1"/>
          </p:cNvSpPr>
          <p:nvPr>
            <p:ph idx="1"/>
          </p:nvPr>
        </p:nvSpPr>
        <p:spPr>
          <a:xfrm>
            <a:off x="1688242" y="1566334"/>
            <a:ext cx="6998558" cy="4275666"/>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531533" y="6297083"/>
            <a:ext cx="4080934" cy="365125"/>
          </a:xfrm>
          <a:prstGeom prst="rect">
            <a:avLst/>
          </a:prstGeom>
        </p:spPr>
        <p:txBody>
          <a:bodyPr/>
          <a:lstStyle>
            <a:lvl1pPr>
              <a:defRPr>
                <a:solidFill>
                  <a:schemeClr val="bg1"/>
                </a:solidFill>
              </a:defRPr>
            </a:lvl1pPr>
          </a:lstStyle>
          <a:p>
            <a:r>
              <a:rPr lang="en-US" dirty="0"/>
              <a:t>INDIANA UNIVERSITY</a:t>
            </a:r>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7429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Gray/White MiddlePage">
    <p:bg>
      <p:bgPr>
        <a:solidFill>
          <a:schemeClr val="bg1"/>
        </a:solidFill>
        <a:effectLst/>
      </p:bgPr>
    </p:bg>
    <p:spTree>
      <p:nvGrpSpPr>
        <p:cNvPr id="1" name=""/>
        <p:cNvGrpSpPr/>
        <p:nvPr/>
      </p:nvGrpSpPr>
      <p:grpSpPr>
        <a:xfrm>
          <a:off x="0" y="0"/>
          <a:ext cx="0" cy="0"/>
          <a:chOff x="0" y="0"/>
          <a:chExt cx="0" cy="0"/>
        </a:xfrm>
      </p:grpSpPr>
      <p:sp>
        <p:nvSpPr>
          <p:cNvPr id="16" name="正方形/長方形 15"/>
          <p:cNvSpPr/>
          <p:nvPr userDrawn="1"/>
        </p:nvSpPr>
        <p:spPr>
          <a:xfrm>
            <a:off x="1" y="6426100"/>
            <a:ext cx="9143476" cy="431900"/>
          </a:xfrm>
          <a:prstGeom prst="rect">
            <a:avLst/>
          </a:prstGeom>
          <a:solidFill>
            <a:srgbClr val="C8C8C8"/>
          </a:solidFill>
          <a:ln>
            <a:noFill/>
          </a:ln>
        </p:spPr>
        <p:style>
          <a:lnRef idx="2">
            <a:schemeClr val="dk1">
              <a:shade val="50000"/>
            </a:schemeClr>
          </a:lnRef>
          <a:fillRef idx="1">
            <a:schemeClr val="dk1"/>
          </a:fillRef>
          <a:effectRef idx="0">
            <a:schemeClr val="dk1"/>
          </a:effectRef>
          <a:fontRef idx="minor">
            <a:schemeClr val="lt1"/>
          </a:fontRef>
        </p:style>
        <p:txBody>
          <a:bodyPr lIns="76736" tIns="38368" rIns="76736" bIns="38368" rtlCol="0" anchor="ctr"/>
          <a:lstStyle/>
          <a:p>
            <a:pPr algn="ctr" defTabSz="914140"/>
            <a:endParaRPr kumimoji="1" lang="ja-JP" altLang="en-US" sz="800">
              <a:solidFill>
                <a:srgbClr val="FFFFFF"/>
              </a:solidFill>
              <a:latin typeface="SST"/>
              <a:ea typeface="SST Japanese Pro Regular"/>
            </a:endParaRPr>
          </a:p>
        </p:txBody>
      </p:sp>
      <p:cxnSp>
        <p:nvCxnSpPr>
          <p:cNvPr id="27" name="直線コネクタ 26"/>
          <p:cNvCxnSpPr/>
          <p:nvPr userDrawn="1"/>
        </p:nvCxnSpPr>
        <p:spPr>
          <a:xfrm>
            <a:off x="1413051" y="6534063"/>
            <a:ext cx="0" cy="215974"/>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タイトル 1"/>
          <p:cNvSpPr>
            <a:spLocks noGrp="1"/>
          </p:cNvSpPr>
          <p:nvPr>
            <p:ph type="title"/>
          </p:nvPr>
        </p:nvSpPr>
        <p:spPr bwMode="gray">
          <a:xfrm>
            <a:off x="323514" y="360281"/>
            <a:ext cx="8495785" cy="539625"/>
          </a:xfrm>
          <a:prstGeom prst="rect">
            <a:avLst/>
          </a:prstGeom>
        </p:spPr>
        <p:txBody>
          <a:bodyPr lIns="0" tIns="0" rIns="0" bIns="0" anchor="t" anchorCtr="0">
            <a:noAutofit/>
          </a:bodyPr>
          <a:lstStyle>
            <a:lvl1pPr algn="l">
              <a:defRPr sz="2400" b="1" baseline="0">
                <a:solidFill>
                  <a:schemeClr val="tx1"/>
                </a:solidFill>
                <a:latin typeface="+mj-ea"/>
                <a:ea typeface="+mj-ea"/>
              </a:defRPr>
            </a:lvl1pPr>
          </a:lstStyle>
          <a:p>
            <a:r>
              <a:rPr lang="ja-JP" altLang="en-US" dirty="0"/>
              <a:t>マスタ タイトルの書式設定</a:t>
            </a:r>
          </a:p>
        </p:txBody>
      </p:sp>
      <p:sp>
        <p:nvSpPr>
          <p:cNvPr id="34" name="コンテンツ プレースホルダ 6"/>
          <p:cNvSpPr>
            <a:spLocks noGrp="1"/>
          </p:cNvSpPr>
          <p:nvPr>
            <p:ph sz="quarter" idx="13"/>
          </p:nvPr>
        </p:nvSpPr>
        <p:spPr bwMode="gray">
          <a:xfrm>
            <a:off x="539982" y="1080839"/>
            <a:ext cx="8064038" cy="5164528"/>
          </a:xfrm>
          <a:prstGeom prst="rect">
            <a:avLst/>
          </a:prstGeom>
        </p:spPr>
        <p:txBody>
          <a:bodyPr lIns="0" tIns="0" rIns="0" bIns="0"/>
          <a:lstStyle>
            <a:lvl1pPr>
              <a:lnSpc>
                <a:spcPts val="2854"/>
              </a:lnSpc>
              <a:spcBef>
                <a:spcPts val="0"/>
              </a:spcBef>
              <a:buFontTx/>
              <a:buNone/>
              <a:defRPr sz="2000" baseline="0">
                <a:solidFill>
                  <a:schemeClr val="tx1"/>
                </a:solidFill>
                <a:latin typeface="+mj-ea"/>
                <a:ea typeface="+mj-ea"/>
              </a:defRPr>
            </a:lvl1pPr>
            <a:lvl2pPr>
              <a:lnSpc>
                <a:spcPts val="2854"/>
              </a:lnSpc>
              <a:spcBef>
                <a:spcPts val="0"/>
              </a:spcBef>
              <a:buFontTx/>
              <a:buNone/>
              <a:defRPr sz="1300" baseline="0">
                <a:solidFill>
                  <a:schemeClr val="tx1"/>
                </a:solidFill>
                <a:latin typeface="+mj-ea"/>
                <a:ea typeface="+mj-ea"/>
              </a:defRPr>
            </a:lvl2pPr>
            <a:lvl3pPr>
              <a:lnSpc>
                <a:spcPts val="2854"/>
              </a:lnSpc>
              <a:spcBef>
                <a:spcPts val="0"/>
              </a:spcBef>
              <a:buFontTx/>
              <a:buNone/>
              <a:defRPr sz="1200" baseline="0">
                <a:solidFill>
                  <a:schemeClr val="tx1"/>
                </a:solidFill>
                <a:latin typeface="+mj-ea"/>
                <a:ea typeface="+mj-ea"/>
              </a:defRPr>
            </a:lvl3pPr>
            <a:lvl4pPr>
              <a:lnSpc>
                <a:spcPts val="2854"/>
              </a:lnSpc>
              <a:spcBef>
                <a:spcPts val="0"/>
              </a:spcBef>
              <a:buFontTx/>
              <a:buNone/>
              <a:defRPr sz="900" baseline="0">
                <a:solidFill>
                  <a:schemeClr val="tx1"/>
                </a:solidFill>
                <a:latin typeface="+mj-ea"/>
                <a:ea typeface="+mj-ea"/>
              </a:defRPr>
            </a:lvl4pPr>
            <a:lvl5pPr>
              <a:defRPr sz="800">
                <a:solidFill>
                  <a:schemeClr val="tx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pic>
        <p:nvPicPr>
          <p:cNvPr id="13" name="図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860" y="6518091"/>
            <a:ext cx="785567" cy="262068"/>
          </a:xfrm>
          <a:prstGeom prst="rect">
            <a:avLst/>
          </a:prstGeom>
        </p:spPr>
      </p:pic>
      <p:sp>
        <p:nvSpPr>
          <p:cNvPr id="14" name="フッター プレースホルダー 3"/>
          <p:cNvSpPr txBox="1">
            <a:spLocks/>
          </p:cNvSpPr>
          <p:nvPr userDrawn="1"/>
        </p:nvSpPr>
        <p:spPr>
          <a:xfrm>
            <a:off x="6014754" y="6534075"/>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r" defTabSz="383673"/>
            <a:r>
              <a:rPr lang="en-US" altLang="ja-JP" sz="800" dirty="0">
                <a:solidFill>
                  <a:prstClr val="black"/>
                </a:solidFill>
                <a:latin typeface="SST" pitchFamily="34" charset="0"/>
                <a:ea typeface="SST Japanese Pro Regular" pitchFamily="34" charset="-128"/>
                <a:cs typeface="メイリオ"/>
              </a:rPr>
              <a:t>(Supplementary information)</a:t>
            </a:r>
          </a:p>
        </p:txBody>
      </p:sp>
      <p:sp>
        <p:nvSpPr>
          <p:cNvPr id="19" name="フッター プレースホルダー 3"/>
          <p:cNvSpPr txBox="1">
            <a:spLocks/>
          </p:cNvSpPr>
          <p:nvPr userDrawn="1"/>
        </p:nvSpPr>
        <p:spPr>
          <a:xfrm>
            <a:off x="2252159" y="6534075"/>
            <a:ext cx="3641207" cy="215950"/>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black"/>
                </a:solidFill>
                <a:latin typeface="SST" pitchFamily="34" charset="0"/>
                <a:ea typeface="メイリオ" pitchFamily="50" charset="-128"/>
                <a:cs typeface="メイリオ" pitchFamily="50" charset="-128"/>
              </a:rPr>
              <a:t>Department      Copyright</a:t>
            </a:r>
          </a:p>
        </p:txBody>
      </p:sp>
      <p:sp>
        <p:nvSpPr>
          <p:cNvPr id="20" name="日付プレースホルダー 2"/>
          <p:cNvSpPr txBox="1">
            <a:spLocks/>
          </p:cNvSpPr>
          <p:nvPr userDrawn="1"/>
        </p:nvSpPr>
        <p:spPr>
          <a:xfrm>
            <a:off x="1550811" y="6534075"/>
            <a:ext cx="581482" cy="215950"/>
          </a:xfrm>
          <a:prstGeom prst="rect">
            <a:avLst/>
          </a:prstGeom>
        </p:spPr>
        <p:txBody>
          <a:bodyPr lIns="0" tIns="0" rIns="0" bIns="0" anchor="ct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black"/>
                </a:solidFill>
                <a:latin typeface="SST" pitchFamily="34" charset="0"/>
                <a:ea typeface="SST Japanese Pro Regular"/>
              </a:rPr>
              <a:t>yy.mm.dd</a:t>
            </a:r>
          </a:p>
        </p:txBody>
      </p:sp>
      <p:sp>
        <p:nvSpPr>
          <p:cNvPr id="21" name="スライド番号プレースホルダー 4"/>
          <p:cNvSpPr txBox="1">
            <a:spLocks/>
          </p:cNvSpPr>
          <p:nvPr userDrawn="1"/>
        </p:nvSpPr>
        <p:spPr>
          <a:xfrm>
            <a:off x="1065262" y="6543499"/>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smtClean="0">
                <a:solidFill>
                  <a:prstClr val="black"/>
                </a:solidFill>
                <a:latin typeface="SST" pitchFamily="34" charset="0"/>
                <a:ea typeface="SST Japanese Pro Regular"/>
              </a:rPr>
              <a:pPr/>
              <a:t>‹#›</a:t>
            </a:fld>
            <a:endParaRPr lang="ja-JP" altLang="en-US" sz="800" dirty="0">
              <a:solidFill>
                <a:prstClr val="black"/>
              </a:solidFill>
              <a:latin typeface="SST" pitchFamily="34" charset="0"/>
              <a:ea typeface="SST Japanese Pro Regular"/>
            </a:endParaRPr>
          </a:p>
        </p:txBody>
      </p:sp>
      <p:pic>
        <p:nvPicPr>
          <p:cNvPr id="17" name="図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2489" y="6424514"/>
            <a:ext cx="970541" cy="432717"/>
          </a:xfrm>
          <a:prstGeom prst="rect">
            <a:avLst/>
          </a:prstGeom>
        </p:spPr>
      </p:pic>
    </p:spTree>
    <p:extLst>
      <p:ext uri="{BB962C8B-B14F-4D97-AF65-F5344CB8AC3E}">
        <p14:creationId xmlns:p14="http://schemas.microsoft.com/office/powerpoint/2010/main" val="278313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Gray/White MiddlePage">
    <p:bg>
      <p:bgPr>
        <a:solidFill>
          <a:schemeClr val="bg1"/>
        </a:solidFill>
        <a:effectLst/>
      </p:bgPr>
    </p:bg>
    <p:spTree>
      <p:nvGrpSpPr>
        <p:cNvPr id="1" name=""/>
        <p:cNvGrpSpPr/>
        <p:nvPr/>
      </p:nvGrpSpPr>
      <p:grpSpPr>
        <a:xfrm>
          <a:off x="0" y="0"/>
          <a:ext cx="0" cy="0"/>
          <a:chOff x="0" y="0"/>
          <a:chExt cx="0" cy="0"/>
        </a:xfrm>
      </p:grpSpPr>
      <p:sp>
        <p:nvSpPr>
          <p:cNvPr id="16" name="正方形/長方形 15"/>
          <p:cNvSpPr/>
          <p:nvPr userDrawn="1"/>
        </p:nvSpPr>
        <p:spPr>
          <a:xfrm>
            <a:off x="1" y="6426100"/>
            <a:ext cx="9143476" cy="431900"/>
          </a:xfrm>
          <a:prstGeom prst="rect">
            <a:avLst/>
          </a:prstGeom>
          <a:solidFill>
            <a:srgbClr val="666666"/>
          </a:solidFill>
          <a:ln>
            <a:noFill/>
          </a:ln>
        </p:spPr>
        <p:style>
          <a:lnRef idx="2">
            <a:schemeClr val="dk1">
              <a:shade val="50000"/>
            </a:schemeClr>
          </a:lnRef>
          <a:fillRef idx="1">
            <a:schemeClr val="dk1"/>
          </a:fillRef>
          <a:effectRef idx="0">
            <a:schemeClr val="dk1"/>
          </a:effectRef>
          <a:fontRef idx="minor">
            <a:schemeClr val="lt1"/>
          </a:fontRef>
        </p:style>
        <p:txBody>
          <a:bodyPr lIns="76736" tIns="38368" rIns="76736" bIns="38368" rtlCol="0" anchor="ctr"/>
          <a:lstStyle/>
          <a:p>
            <a:pPr algn="ctr" defTabSz="914140"/>
            <a:endParaRPr kumimoji="1" lang="ja-JP" altLang="en-US" sz="800">
              <a:solidFill>
                <a:srgbClr val="FFFFFF"/>
              </a:solidFill>
              <a:latin typeface="SST"/>
              <a:ea typeface="SST Japanese Pro Regular"/>
            </a:endParaRPr>
          </a:p>
        </p:txBody>
      </p:sp>
      <p:cxnSp>
        <p:nvCxnSpPr>
          <p:cNvPr id="18" name="直線コネクタ 17"/>
          <p:cNvCxnSpPr/>
          <p:nvPr userDrawn="1"/>
        </p:nvCxnSpPr>
        <p:spPr>
          <a:xfrm>
            <a:off x="1413051" y="6534063"/>
            <a:ext cx="0" cy="21597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 name="タイトル 1"/>
          <p:cNvSpPr>
            <a:spLocks noGrp="1"/>
          </p:cNvSpPr>
          <p:nvPr>
            <p:ph type="title"/>
          </p:nvPr>
        </p:nvSpPr>
        <p:spPr bwMode="gray">
          <a:xfrm>
            <a:off x="323514" y="360281"/>
            <a:ext cx="8495785" cy="539625"/>
          </a:xfrm>
          <a:prstGeom prst="rect">
            <a:avLst/>
          </a:prstGeom>
        </p:spPr>
        <p:txBody>
          <a:bodyPr lIns="0" tIns="0" rIns="0" bIns="0" anchor="t" anchorCtr="0">
            <a:noAutofit/>
          </a:bodyPr>
          <a:lstStyle>
            <a:lvl1pPr algn="l">
              <a:defRPr sz="2400" b="1" baseline="0">
                <a:solidFill>
                  <a:schemeClr val="tx1"/>
                </a:solidFill>
                <a:latin typeface="+mj-ea"/>
                <a:ea typeface="+mj-ea"/>
              </a:defRPr>
            </a:lvl1pPr>
          </a:lstStyle>
          <a:p>
            <a:r>
              <a:rPr lang="ja-JP" altLang="en-US" dirty="0"/>
              <a:t>マスタ タイトルの書式設定</a:t>
            </a:r>
          </a:p>
        </p:txBody>
      </p:sp>
      <p:sp>
        <p:nvSpPr>
          <p:cNvPr id="34" name="コンテンツ プレースホルダ 6"/>
          <p:cNvSpPr>
            <a:spLocks noGrp="1"/>
          </p:cNvSpPr>
          <p:nvPr>
            <p:ph sz="quarter" idx="13"/>
          </p:nvPr>
        </p:nvSpPr>
        <p:spPr bwMode="gray">
          <a:xfrm>
            <a:off x="539982" y="1080839"/>
            <a:ext cx="8064038" cy="5164528"/>
          </a:xfrm>
          <a:prstGeom prst="rect">
            <a:avLst/>
          </a:prstGeom>
        </p:spPr>
        <p:txBody>
          <a:bodyPr lIns="0" tIns="0" rIns="0" bIns="0"/>
          <a:lstStyle>
            <a:lvl1pPr>
              <a:lnSpc>
                <a:spcPts val="2854"/>
              </a:lnSpc>
              <a:spcBef>
                <a:spcPts val="0"/>
              </a:spcBef>
              <a:buFontTx/>
              <a:buNone/>
              <a:defRPr sz="2000" baseline="0">
                <a:solidFill>
                  <a:schemeClr val="tx1"/>
                </a:solidFill>
                <a:latin typeface="+mj-ea"/>
                <a:ea typeface="+mj-ea"/>
              </a:defRPr>
            </a:lvl1pPr>
            <a:lvl2pPr>
              <a:lnSpc>
                <a:spcPts val="2854"/>
              </a:lnSpc>
              <a:spcBef>
                <a:spcPts val="0"/>
              </a:spcBef>
              <a:buFontTx/>
              <a:buNone/>
              <a:defRPr sz="1300" baseline="0">
                <a:solidFill>
                  <a:schemeClr val="tx1"/>
                </a:solidFill>
                <a:latin typeface="+mj-ea"/>
                <a:ea typeface="+mj-ea"/>
              </a:defRPr>
            </a:lvl2pPr>
            <a:lvl3pPr>
              <a:lnSpc>
                <a:spcPts val="2854"/>
              </a:lnSpc>
              <a:spcBef>
                <a:spcPts val="0"/>
              </a:spcBef>
              <a:buFontTx/>
              <a:buNone/>
              <a:defRPr sz="1200" baseline="0">
                <a:solidFill>
                  <a:schemeClr val="tx1"/>
                </a:solidFill>
                <a:latin typeface="+mj-ea"/>
                <a:ea typeface="+mj-ea"/>
              </a:defRPr>
            </a:lvl3pPr>
            <a:lvl4pPr>
              <a:lnSpc>
                <a:spcPts val="2854"/>
              </a:lnSpc>
              <a:spcBef>
                <a:spcPts val="0"/>
              </a:spcBef>
              <a:buFontTx/>
              <a:buNone/>
              <a:defRPr sz="900" baseline="0">
                <a:solidFill>
                  <a:schemeClr val="tx1"/>
                </a:solidFill>
                <a:latin typeface="+mj-ea"/>
                <a:ea typeface="+mj-ea"/>
              </a:defRPr>
            </a:lvl4pPr>
            <a:lvl5pPr>
              <a:defRPr sz="800">
                <a:solidFill>
                  <a:schemeClr val="tx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pic>
        <p:nvPicPr>
          <p:cNvPr id="13" name="図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860" y="6518091"/>
            <a:ext cx="785567" cy="262068"/>
          </a:xfrm>
          <a:prstGeom prst="rect">
            <a:avLst/>
          </a:prstGeom>
        </p:spPr>
      </p:pic>
      <p:sp>
        <p:nvSpPr>
          <p:cNvPr id="14" name="フッター プレースホルダー 3"/>
          <p:cNvSpPr txBox="1">
            <a:spLocks/>
          </p:cNvSpPr>
          <p:nvPr userDrawn="1"/>
        </p:nvSpPr>
        <p:spPr>
          <a:xfrm>
            <a:off x="6014754" y="6534075"/>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r" defTabSz="383673"/>
            <a:r>
              <a:rPr lang="en-US" altLang="ja-JP" sz="800" dirty="0">
                <a:solidFill>
                  <a:prstClr val="white"/>
                </a:solidFill>
                <a:latin typeface="SST" pitchFamily="34" charset="0"/>
                <a:ea typeface="SST Japanese Pro Regular" pitchFamily="34" charset="-128"/>
                <a:cs typeface="メイリオ"/>
              </a:rPr>
              <a:t>(Supplementary information)</a:t>
            </a:r>
          </a:p>
        </p:txBody>
      </p:sp>
      <p:sp>
        <p:nvSpPr>
          <p:cNvPr id="20" name="フッター プレースホルダー 3"/>
          <p:cNvSpPr txBox="1">
            <a:spLocks/>
          </p:cNvSpPr>
          <p:nvPr userDrawn="1"/>
        </p:nvSpPr>
        <p:spPr>
          <a:xfrm>
            <a:off x="2252159" y="6534075"/>
            <a:ext cx="3641207" cy="215950"/>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メイリオ" pitchFamily="50" charset="-128"/>
                <a:cs typeface="メイリオ" pitchFamily="50" charset="-128"/>
              </a:rPr>
              <a:t>Department      Copyright</a:t>
            </a:r>
          </a:p>
        </p:txBody>
      </p:sp>
      <p:sp>
        <p:nvSpPr>
          <p:cNvPr id="21" name="日付プレースホルダー 2"/>
          <p:cNvSpPr txBox="1">
            <a:spLocks/>
          </p:cNvSpPr>
          <p:nvPr userDrawn="1"/>
        </p:nvSpPr>
        <p:spPr>
          <a:xfrm>
            <a:off x="1550811" y="6534075"/>
            <a:ext cx="581482" cy="215950"/>
          </a:xfrm>
          <a:prstGeom prst="rect">
            <a:avLst/>
          </a:prstGeom>
        </p:spPr>
        <p:txBody>
          <a:bodyPr lIns="0" tIns="0" rIns="0" bIns="0" anchor="ct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SST Japanese Pro Regular"/>
              </a:rPr>
              <a:t>yy.mm.dd</a:t>
            </a:r>
          </a:p>
        </p:txBody>
      </p:sp>
      <p:sp>
        <p:nvSpPr>
          <p:cNvPr id="22" name="スライド番号プレースホルダー 4"/>
          <p:cNvSpPr txBox="1">
            <a:spLocks/>
          </p:cNvSpPr>
          <p:nvPr userDrawn="1"/>
        </p:nvSpPr>
        <p:spPr>
          <a:xfrm>
            <a:off x="1065262" y="6543499"/>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smtClean="0">
                <a:latin typeface="SST" pitchFamily="34" charset="0"/>
                <a:ea typeface="SST Japanese Pro Regular"/>
              </a:rPr>
              <a:pPr/>
              <a:t>‹#›</a:t>
            </a:fld>
            <a:endParaRPr lang="ja-JP" altLang="en-US" sz="800" dirty="0">
              <a:latin typeface="SST" pitchFamily="34" charset="0"/>
              <a:ea typeface="SST Japanese Pro Regular"/>
            </a:endParaRPr>
          </a:p>
        </p:txBody>
      </p:sp>
      <p:pic>
        <p:nvPicPr>
          <p:cNvPr id="19" name="図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2489" y="6424514"/>
            <a:ext cx="970541" cy="432717"/>
          </a:xfrm>
          <a:prstGeom prst="rect">
            <a:avLst/>
          </a:prstGeom>
        </p:spPr>
      </p:pic>
    </p:spTree>
    <p:extLst>
      <p:ext uri="{BB962C8B-B14F-4D97-AF65-F5344CB8AC3E}">
        <p14:creationId xmlns:p14="http://schemas.microsoft.com/office/powerpoint/2010/main" val="2670747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White MiddlePage">
    <p:bg>
      <p:bgPr>
        <a:solidFill>
          <a:schemeClr val="bg1"/>
        </a:solidFill>
        <a:effectLst/>
      </p:bgPr>
    </p:bg>
    <p:spTree>
      <p:nvGrpSpPr>
        <p:cNvPr id="1" name=""/>
        <p:cNvGrpSpPr/>
        <p:nvPr/>
      </p:nvGrpSpPr>
      <p:grpSpPr>
        <a:xfrm>
          <a:off x="0" y="0"/>
          <a:ext cx="0" cy="0"/>
          <a:chOff x="0" y="0"/>
          <a:chExt cx="0" cy="0"/>
        </a:xfrm>
      </p:grpSpPr>
      <p:sp>
        <p:nvSpPr>
          <p:cNvPr id="16" name="正方形/長方形 15"/>
          <p:cNvSpPr/>
          <p:nvPr userDrawn="1"/>
        </p:nvSpPr>
        <p:spPr>
          <a:xfrm>
            <a:off x="1" y="6426100"/>
            <a:ext cx="9143476" cy="4319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76736" tIns="38368" rIns="76736" bIns="38368" rtlCol="0" anchor="ctr"/>
          <a:lstStyle/>
          <a:p>
            <a:pPr algn="ctr" defTabSz="914140"/>
            <a:endParaRPr kumimoji="1" lang="ja-JP" altLang="en-US" sz="800">
              <a:solidFill>
                <a:srgbClr val="FFFFFF"/>
              </a:solidFill>
              <a:latin typeface="SST"/>
              <a:ea typeface="SST Japanese Pro Regular"/>
            </a:endParaRPr>
          </a:p>
        </p:txBody>
      </p:sp>
      <p:cxnSp>
        <p:nvCxnSpPr>
          <p:cNvPr id="21" name="直線コネクタ 20"/>
          <p:cNvCxnSpPr/>
          <p:nvPr userDrawn="1"/>
        </p:nvCxnSpPr>
        <p:spPr>
          <a:xfrm>
            <a:off x="1413051" y="6534063"/>
            <a:ext cx="0" cy="21597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タイトル 1"/>
          <p:cNvSpPr>
            <a:spLocks noGrp="1"/>
          </p:cNvSpPr>
          <p:nvPr>
            <p:ph type="title"/>
          </p:nvPr>
        </p:nvSpPr>
        <p:spPr bwMode="gray">
          <a:xfrm>
            <a:off x="323514" y="360281"/>
            <a:ext cx="8495785" cy="539625"/>
          </a:xfrm>
          <a:prstGeom prst="rect">
            <a:avLst/>
          </a:prstGeom>
        </p:spPr>
        <p:txBody>
          <a:bodyPr lIns="0" tIns="0" rIns="0" bIns="0" anchor="t" anchorCtr="0">
            <a:noAutofit/>
          </a:bodyPr>
          <a:lstStyle>
            <a:lvl1pPr algn="l">
              <a:defRPr sz="2400" b="1" baseline="0">
                <a:solidFill>
                  <a:schemeClr val="tx1"/>
                </a:solidFill>
                <a:latin typeface="+mj-ea"/>
                <a:ea typeface="+mj-ea"/>
              </a:defRPr>
            </a:lvl1pPr>
          </a:lstStyle>
          <a:p>
            <a:r>
              <a:rPr lang="ja-JP" altLang="en-US" dirty="0"/>
              <a:t>マスタ タイトルの書式設定</a:t>
            </a:r>
          </a:p>
        </p:txBody>
      </p:sp>
      <p:sp>
        <p:nvSpPr>
          <p:cNvPr id="18" name="コンテンツ プレースホルダ 6"/>
          <p:cNvSpPr>
            <a:spLocks noGrp="1"/>
          </p:cNvSpPr>
          <p:nvPr>
            <p:ph sz="quarter" idx="13"/>
          </p:nvPr>
        </p:nvSpPr>
        <p:spPr bwMode="gray">
          <a:xfrm>
            <a:off x="539982" y="1080839"/>
            <a:ext cx="8064038" cy="5164528"/>
          </a:xfrm>
          <a:prstGeom prst="rect">
            <a:avLst/>
          </a:prstGeom>
        </p:spPr>
        <p:txBody>
          <a:bodyPr lIns="0" tIns="0" rIns="0" bIns="0"/>
          <a:lstStyle>
            <a:lvl1pPr>
              <a:lnSpc>
                <a:spcPts val="2854"/>
              </a:lnSpc>
              <a:spcBef>
                <a:spcPts val="0"/>
              </a:spcBef>
              <a:buFontTx/>
              <a:buNone/>
              <a:defRPr sz="2000" baseline="0">
                <a:solidFill>
                  <a:schemeClr val="tx1"/>
                </a:solidFill>
                <a:latin typeface="+mj-ea"/>
                <a:ea typeface="+mj-ea"/>
              </a:defRPr>
            </a:lvl1pPr>
            <a:lvl2pPr>
              <a:lnSpc>
                <a:spcPts val="2854"/>
              </a:lnSpc>
              <a:spcBef>
                <a:spcPts val="0"/>
              </a:spcBef>
              <a:buFontTx/>
              <a:buNone/>
              <a:defRPr sz="1300" baseline="0">
                <a:solidFill>
                  <a:schemeClr val="tx1"/>
                </a:solidFill>
                <a:latin typeface="+mj-ea"/>
                <a:ea typeface="+mj-ea"/>
              </a:defRPr>
            </a:lvl2pPr>
            <a:lvl3pPr>
              <a:lnSpc>
                <a:spcPts val="2854"/>
              </a:lnSpc>
              <a:spcBef>
                <a:spcPts val="0"/>
              </a:spcBef>
              <a:buFontTx/>
              <a:buNone/>
              <a:defRPr sz="1200" baseline="0">
                <a:solidFill>
                  <a:schemeClr val="tx1"/>
                </a:solidFill>
                <a:latin typeface="+mj-ea"/>
                <a:ea typeface="+mj-ea"/>
              </a:defRPr>
            </a:lvl3pPr>
            <a:lvl4pPr>
              <a:lnSpc>
                <a:spcPts val="2854"/>
              </a:lnSpc>
              <a:spcBef>
                <a:spcPts val="0"/>
              </a:spcBef>
              <a:buFontTx/>
              <a:buNone/>
              <a:defRPr sz="900" baseline="0">
                <a:solidFill>
                  <a:schemeClr val="tx1"/>
                </a:solidFill>
                <a:latin typeface="+mj-ea"/>
                <a:ea typeface="+mj-ea"/>
              </a:defRPr>
            </a:lvl4pPr>
            <a:lvl5pPr>
              <a:defRPr sz="800">
                <a:solidFill>
                  <a:schemeClr val="tx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pic>
        <p:nvPicPr>
          <p:cNvPr id="2" name="図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860" y="6518091"/>
            <a:ext cx="785567" cy="262068"/>
          </a:xfrm>
          <a:prstGeom prst="rect">
            <a:avLst/>
          </a:prstGeom>
        </p:spPr>
      </p:pic>
      <p:sp>
        <p:nvSpPr>
          <p:cNvPr id="12" name="フッター プレースホルダー 3"/>
          <p:cNvSpPr txBox="1">
            <a:spLocks/>
          </p:cNvSpPr>
          <p:nvPr userDrawn="1"/>
        </p:nvSpPr>
        <p:spPr>
          <a:xfrm>
            <a:off x="6014754" y="6534075"/>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r" defTabSz="383673"/>
            <a:r>
              <a:rPr lang="en-US" altLang="ja-JP" sz="800" dirty="0">
                <a:solidFill>
                  <a:prstClr val="white"/>
                </a:solidFill>
                <a:latin typeface="SST" pitchFamily="34" charset="0"/>
                <a:ea typeface="SST Japanese Pro Regular" pitchFamily="34" charset="-128"/>
                <a:cs typeface="メイリオ"/>
              </a:rPr>
              <a:t>(Supplementary information)</a:t>
            </a:r>
          </a:p>
        </p:txBody>
      </p:sp>
      <p:sp>
        <p:nvSpPr>
          <p:cNvPr id="15" name="フッター プレースホルダー 3"/>
          <p:cNvSpPr txBox="1">
            <a:spLocks/>
          </p:cNvSpPr>
          <p:nvPr userDrawn="1"/>
        </p:nvSpPr>
        <p:spPr>
          <a:xfrm>
            <a:off x="2252159" y="6534075"/>
            <a:ext cx="3641207" cy="215950"/>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メイリオ" pitchFamily="50" charset="-128"/>
                <a:cs typeface="メイリオ" pitchFamily="50" charset="-128"/>
              </a:rPr>
              <a:t>Department      Copyright</a:t>
            </a:r>
          </a:p>
        </p:txBody>
      </p:sp>
      <p:sp>
        <p:nvSpPr>
          <p:cNvPr id="19" name="日付プレースホルダー 2"/>
          <p:cNvSpPr txBox="1">
            <a:spLocks/>
          </p:cNvSpPr>
          <p:nvPr userDrawn="1"/>
        </p:nvSpPr>
        <p:spPr>
          <a:xfrm>
            <a:off x="1550811" y="6534075"/>
            <a:ext cx="581482" cy="215950"/>
          </a:xfrm>
          <a:prstGeom prst="rect">
            <a:avLst/>
          </a:prstGeom>
        </p:spPr>
        <p:txBody>
          <a:bodyPr lIns="0" tIns="0" rIns="0" bIns="0" anchor="ct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white"/>
                </a:solidFill>
                <a:latin typeface="SST" pitchFamily="34" charset="0"/>
                <a:ea typeface="SST Japanese Pro Regular"/>
              </a:rPr>
              <a:t>yy.mm.dd</a:t>
            </a:r>
          </a:p>
        </p:txBody>
      </p:sp>
      <p:sp>
        <p:nvSpPr>
          <p:cNvPr id="20" name="スライド番号プレースホルダー 4"/>
          <p:cNvSpPr txBox="1">
            <a:spLocks/>
          </p:cNvSpPr>
          <p:nvPr userDrawn="1"/>
        </p:nvSpPr>
        <p:spPr>
          <a:xfrm>
            <a:off x="1065262" y="6543499"/>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smtClean="0">
                <a:latin typeface="SST" pitchFamily="34" charset="0"/>
                <a:ea typeface="SST Japanese Pro Regular"/>
              </a:rPr>
              <a:pPr/>
              <a:t>‹#›</a:t>
            </a:fld>
            <a:endParaRPr lang="ja-JP" altLang="en-US" sz="800" dirty="0">
              <a:latin typeface="SST" pitchFamily="34" charset="0"/>
              <a:ea typeface="SST Japanese Pro Regular"/>
            </a:endParaRPr>
          </a:p>
        </p:txBody>
      </p:sp>
      <p:pic>
        <p:nvPicPr>
          <p:cNvPr id="14" name="図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2489" y="6424514"/>
            <a:ext cx="970541" cy="432717"/>
          </a:xfrm>
          <a:prstGeom prst="rect">
            <a:avLst/>
          </a:prstGeom>
        </p:spPr>
      </p:pic>
    </p:spTree>
    <p:extLst>
      <p:ext uri="{BB962C8B-B14F-4D97-AF65-F5344CB8AC3E}">
        <p14:creationId xmlns:p14="http://schemas.microsoft.com/office/powerpoint/2010/main" val="3538678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Black MiddlePage">
    <p:bg>
      <p:bgPr>
        <a:solidFill>
          <a:schemeClr val="tx1"/>
        </a:solidFill>
        <a:effectLst/>
      </p:bgPr>
    </p:bg>
    <p:spTree>
      <p:nvGrpSpPr>
        <p:cNvPr id="1" name=""/>
        <p:cNvGrpSpPr/>
        <p:nvPr/>
      </p:nvGrpSpPr>
      <p:grpSpPr>
        <a:xfrm>
          <a:off x="0" y="0"/>
          <a:ext cx="0" cy="0"/>
          <a:chOff x="0" y="0"/>
          <a:chExt cx="0" cy="0"/>
        </a:xfrm>
      </p:grpSpPr>
      <p:sp>
        <p:nvSpPr>
          <p:cNvPr id="6" name="正方形/長方形 5"/>
          <p:cNvSpPr/>
          <p:nvPr userDrawn="1"/>
        </p:nvSpPr>
        <p:spPr>
          <a:xfrm>
            <a:off x="1" y="6426100"/>
            <a:ext cx="9143476" cy="4319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76736" tIns="38368" rIns="76736" bIns="38368" rtlCol="0" anchor="ctr"/>
          <a:lstStyle/>
          <a:p>
            <a:pPr algn="ctr" defTabSz="914140"/>
            <a:endParaRPr kumimoji="1" lang="ja-JP" altLang="en-US" sz="800">
              <a:solidFill>
                <a:srgbClr val="FFFFFF"/>
              </a:solidFill>
              <a:latin typeface="SST"/>
              <a:ea typeface="SST Japanese Pro Regular"/>
            </a:endParaRPr>
          </a:p>
        </p:txBody>
      </p:sp>
      <p:sp>
        <p:nvSpPr>
          <p:cNvPr id="38" name="タイトル 1"/>
          <p:cNvSpPr>
            <a:spLocks noGrp="1"/>
          </p:cNvSpPr>
          <p:nvPr>
            <p:ph type="title"/>
          </p:nvPr>
        </p:nvSpPr>
        <p:spPr bwMode="gray">
          <a:xfrm>
            <a:off x="323514" y="360281"/>
            <a:ext cx="8495785" cy="539625"/>
          </a:xfrm>
          <a:prstGeom prst="rect">
            <a:avLst/>
          </a:prstGeom>
        </p:spPr>
        <p:txBody>
          <a:bodyPr lIns="0" tIns="0" rIns="0" bIns="0" anchor="t" anchorCtr="0">
            <a:noAutofit/>
          </a:bodyPr>
          <a:lstStyle>
            <a:lvl1pPr algn="l">
              <a:defRPr sz="2400" b="1" baseline="0">
                <a:solidFill>
                  <a:schemeClr val="bg1"/>
                </a:solidFill>
                <a:latin typeface="+mj-ea"/>
                <a:ea typeface="+mj-ea"/>
              </a:defRPr>
            </a:lvl1pPr>
          </a:lstStyle>
          <a:p>
            <a:r>
              <a:rPr lang="ja-JP" altLang="en-US" dirty="0"/>
              <a:t>マスタ タイトルの書式設定</a:t>
            </a:r>
          </a:p>
        </p:txBody>
      </p:sp>
      <p:sp>
        <p:nvSpPr>
          <p:cNvPr id="39" name="コンテンツ プレースホルダ 6"/>
          <p:cNvSpPr>
            <a:spLocks noGrp="1"/>
          </p:cNvSpPr>
          <p:nvPr>
            <p:ph sz="quarter" idx="13"/>
          </p:nvPr>
        </p:nvSpPr>
        <p:spPr bwMode="gray">
          <a:xfrm>
            <a:off x="539982" y="1080839"/>
            <a:ext cx="8064038" cy="5164528"/>
          </a:xfrm>
          <a:prstGeom prst="rect">
            <a:avLst/>
          </a:prstGeom>
        </p:spPr>
        <p:txBody>
          <a:bodyPr lIns="0" tIns="0" rIns="0" bIns="0"/>
          <a:lstStyle>
            <a:lvl1pPr>
              <a:lnSpc>
                <a:spcPts val="2854"/>
              </a:lnSpc>
              <a:spcBef>
                <a:spcPts val="0"/>
              </a:spcBef>
              <a:buFontTx/>
              <a:buNone/>
              <a:defRPr sz="2000" baseline="0">
                <a:solidFill>
                  <a:schemeClr val="bg1"/>
                </a:solidFill>
                <a:latin typeface="+mj-ea"/>
                <a:ea typeface="+mj-ea"/>
              </a:defRPr>
            </a:lvl1pPr>
            <a:lvl2pPr>
              <a:lnSpc>
                <a:spcPts val="2854"/>
              </a:lnSpc>
              <a:spcBef>
                <a:spcPts val="0"/>
              </a:spcBef>
              <a:buFontTx/>
              <a:buNone/>
              <a:defRPr sz="1300" baseline="0">
                <a:solidFill>
                  <a:schemeClr val="bg1"/>
                </a:solidFill>
                <a:latin typeface="+mj-ea"/>
                <a:ea typeface="+mj-ea"/>
              </a:defRPr>
            </a:lvl2pPr>
            <a:lvl3pPr>
              <a:lnSpc>
                <a:spcPts val="2854"/>
              </a:lnSpc>
              <a:spcBef>
                <a:spcPts val="0"/>
              </a:spcBef>
              <a:buFontTx/>
              <a:buNone/>
              <a:defRPr sz="1200" baseline="0">
                <a:solidFill>
                  <a:schemeClr val="bg1"/>
                </a:solidFill>
                <a:latin typeface="+mj-ea"/>
                <a:ea typeface="+mj-ea"/>
              </a:defRPr>
            </a:lvl3pPr>
            <a:lvl4pPr>
              <a:lnSpc>
                <a:spcPts val="2854"/>
              </a:lnSpc>
              <a:spcBef>
                <a:spcPts val="0"/>
              </a:spcBef>
              <a:buFontTx/>
              <a:buNone/>
              <a:defRPr sz="900" baseline="0">
                <a:solidFill>
                  <a:schemeClr val="bg1"/>
                </a:solidFill>
                <a:latin typeface="+mj-ea"/>
                <a:ea typeface="+mj-ea"/>
              </a:defRPr>
            </a:lvl4pPr>
            <a:lvl5pPr>
              <a:defRPr sz="800">
                <a:solidFill>
                  <a:schemeClr val="bg1"/>
                </a:solidFill>
                <a:latin typeface="+mj-ea"/>
                <a:ea typeface="+mj-ea"/>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endParaRPr lang="en-US" altLang="ja-JP" dirty="0"/>
          </a:p>
          <a:p>
            <a:pPr lvl="4"/>
            <a:r>
              <a:rPr lang="ja-JP" altLang="en-US" dirty="0"/>
              <a:t>第 </a:t>
            </a:r>
            <a:r>
              <a:rPr lang="en-US" altLang="ja-JP" dirty="0"/>
              <a:t>5 </a:t>
            </a:r>
            <a:r>
              <a:rPr lang="ja-JP" altLang="en-US" dirty="0"/>
              <a:t>レベル</a:t>
            </a:r>
          </a:p>
        </p:txBody>
      </p:sp>
      <p:cxnSp>
        <p:nvCxnSpPr>
          <p:cNvPr id="29" name="直線コネクタ 28"/>
          <p:cNvCxnSpPr/>
          <p:nvPr userDrawn="1"/>
        </p:nvCxnSpPr>
        <p:spPr>
          <a:xfrm>
            <a:off x="1413051" y="6534063"/>
            <a:ext cx="0" cy="215974"/>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図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4860" y="6518091"/>
            <a:ext cx="785567" cy="262068"/>
          </a:xfrm>
          <a:prstGeom prst="rect">
            <a:avLst/>
          </a:prstGeom>
        </p:spPr>
      </p:pic>
      <p:sp>
        <p:nvSpPr>
          <p:cNvPr id="14" name="フッター プレースホルダー 3"/>
          <p:cNvSpPr txBox="1">
            <a:spLocks/>
          </p:cNvSpPr>
          <p:nvPr userDrawn="1"/>
        </p:nvSpPr>
        <p:spPr>
          <a:xfrm>
            <a:off x="6014754" y="6534075"/>
            <a:ext cx="2157752" cy="215950"/>
          </a:xfrm>
          <a:prstGeom prst="rect">
            <a:avLst/>
          </a:prstGeom>
        </p:spPr>
        <p:txBody>
          <a:bodyPr wrap="square" lIns="60421" tIns="0" rIns="60421"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pPr algn="r" defTabSz="383673"/>
            <a:r>
              <a:rPr lang="en-US" altLang="ja-JP" sz="800" dirty="0">
                <a:solidFill>
                  <a:prstClr val="black"/>
                </a:solidFill>
                <a:latin typeface="SST" pitchFamily="34" charset="0"/>
                <a:ea typeface="SST Japanese Pro Regular" pitchFamily="34" charset="-128"/>
                <a:cs typeface="メイリオ"/>
              </a:rPr>
              <a:t>(Supplementary information)</a:t>
            </a:r>
          </a:p>
        </p:txBody>
      </p:sp>
      <p:sp>
        <p:nvSpPr>
          <p:cNvPr id="18" name="フッター プレースホルダー 3"/>
          <p:cNvSpPr txBox="1">
            <a:spLocks/>
          </p:cNvSpPr>
          <p:nvPr userDrawn="1"/>
        </p:nvSpPr>
        <p:spPr>
          <a:xfrm>
            <a:off x="2252159" y="6534075"/>
            <a:ext cx="3641207" cy="215950"/>
          </a:xfrm>
          <a:prstGeom prst="rect">
            <a:avLst/>
          </a:prstGeom>
        </p:spPr>
        <p:txBody>
          <a:bodyPr wrap="square" lIns="0" tIns="0" rIns="0" bIns="0" anchor="ctr">
            <a:noAutofit/>
          </a:bodyP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black"/>
                </a:solidFill>
                <a:latin typeface="SST" pitchFamily="34" charset="0"/>
                <a:ea typeface="メイリオ" pitchFamily="50" charset="-128"/>
                <a:cs typeface="メイリオ" pitchFamily="50" charset="-128"/>
              </a:rPr>
              <a:t>Department      Copyright</a:t>
            </a:r>
          </a:p>
        </p:txBody>
      </p:sp>
      <p:sp>
        <p:nvSpPr>
          <p:cNvPr id="19" name="日付プレースホルダー 2"/>
          <p:cNvSpPr txBox="1">
            <a:spLocks/>
          </p:cNvSpPr>
          <p:nvPr userDrawn="1"/>
        </p:nvSpPr>
        <p:spPr>
          <a:xfrm>
            <a:off x="1550811" y="6534075"/>
            <a:ext cx="581482" cy="215950"/>
          </a:xfrm>
          <a:prstGeom prst="rect">
            <a:avLst/>
          </a:prstGeom>
        </p:spPr>
        <p:txBody>
          <a:bodyPr lIns="0" tIns="0" rIns="0" bIns="0" anchor="ctr"/>
          <a:lstStyle>
            <a:defPPr>
              <a:defRPr lang="ja-JP"/>
            </a:defPPr>
            <a:lvl1pPr marL="0" algn="l" defTabSz="1089325" rtl="0" eaLnBrk="1" latinLnBrk="0" hangingPunct="1">
              <a:defRPr kumimoji="1" sz="90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r>
              <a:rPr lang="en-US" altLang="ja-JP" sz="800" dirty="0">
                <a:solidFill>
                  <a:prstClr val="black"/>
                </a:solidFill>
                <a:latin typeface="SST" pitchFamily="34" charset="0"/>
                <a:ea typeface="SST Japanese Pro Regular"/>
              </a:rPr>
              <a:t>yy.mm.dd</a:t>
            </a:r>
          </a:p>
        </p:txBody>
      </p:sp>
      <p:sp>
        <p:nvSpPr>
          <p:cNvPr id="20" name="スライド番号プレースホルダー 4"/>
          <p:cNvSpPr txBox="1">
            <a:spLocks/>
          </p:cNvSpPr>
          <p:nvPr userDrawn="1"/>
        </p:nvSpPr>
        <p:spPr>
          <a:xfrm>
            <a:off x="1065262" y="6543499"/>
            <a:ext cx="215800" cy="197102"/>
          </a:xfrm>
          <a:prstGeom prst="rect">
            <a:avLst/>
          </a:prstGeom>
        </p:spPr>
        <p:txBody>
          <a:bodyPr lIns="0" tIns="0" rIns="0" bIns="0" anchor="ctr"/>
          <a:lstStyle>
            <a:defPPr>
              <a:defRPr lang="ja-JP"/>
            </a:defPPr>
            <a:lvl1pPr marL="0" algn="r" defTabSz="1089325" rtl="0" eaLnBrk="1" latinLnBrk="0" hangingPunct="1">
              <a:defRPr kumimoji="1" sz="900" b="0" kern="1200">
                <a:solidFill>
                  <a:srgbClr val="FFFFFF"/>
                </a:solidFill>
                <a:latin typeface="+mn-lt"/>
                <a:ea typeface="+mn-ea"/>
                <a:cs typeface="+mn-cs"/>
              </a:defRPr>
            </a:lvl1pPr>
            <a:lvl2pPr marL="544662" algn="l" defTabSz="1089325" rtl="0" eaLnBrk="1" latinLnBrk="0" hangingPunct="1">
              <a:defRPr kumimoji="1" sz="2100" kern="1200">
                <a:solidFill>
                  <a:schemeClr val="tx1"/>
                </a:solidFill>
                <a:latin typeface="+mn-lt"/>
                <a:ea typeface="+mn-ea"/>
                <a:cs typeface="+mn-cs"/>
              </a:defRPr>
            </a:lvl2pPr>
            <a:lvl3pPr marL="1089325" algn="l" defTabSz="1089325" rtl="0" eaLnBrk="1" latinLnBrk="0" hangingPunct="1">
              <a:defRPr kumimoji="1" sz="2100" kern="1200">
                <a:solidFill>
                  <a:schemeClr val="tx1"/>
                </a:solidFill>
                <a:latin typeface="+mn-lt"/>
                <a:ea typeface="+mn-ea"/>
                <a:cs typeface="+mn-cs"/>
              </a:defRPr>
            </a:lvl3pPr>
            <a:lvl4pPr marL="1633987" algn="l" defTabSz="1089325" rtl="0" eaLnBrk="1" latinLnBrk="0" hangingPunct="1">
              <a:defRPr kumimoji="1" sz="2100" kern="1200">
                <a:solidFill>
                  <a:schemeClr val="tx1"/>
                </a:solidFill>
                <a:latin typeface="+mn-lt"/>
                <a:ea typeface="+mn-ea"/>
                <a:cs typeface="+mn-cs"/>
              </a:defRPr>
            </a:lvl4pPr>
            <a:lvl5pPr marL="2178649" algn="l" defTabSz="1089325" rtl="0" eaLnBrk="1" latinLnBrk="0" hangingPunct="1">
              <a:defRPr kumimoji="1" sz="2100" kern="1200">
                <a:solidFill>
                  <a:schemeClr val="tx1"/>
                </a:solidFill>
                <a:latin typeface="+mn-lt"/>
                <a:ea typeface="+mn-ea"/>
                <a:cs typeface="+mn-cs"/>
              </a:defRPr>
            </a:lvl5pPr>
            <a:lvl6pPr marL="2723312" algn="l" defTabSz="1089325" rtl="0" eaLnBrk="1" latinLnBrk="0" hangingPunct="1">
              <a:defRPr kumimoji="1" sz="2100" kern="1200">
                <a:solidFill>
                  <a:schemeClr val="tx1"/>
                </a:solidFill>
                <a:latin typeface="+mn-lt"/>
                <a:ea typeface="+mn-ea"/>
                <a:cs typeface="+mn-cs"/>
              </a:defRPr>
            </a:lvl6pPr>
            <a:lvl7pPr marL="3267974" algn="l" defTabSz="1089325" rtl="0" eaLnBrk="1" latinLnBrk="0" hangingPunct="1">
              <a:defRPr kumimoji="1" sz="2100" kern="1200">
                <a:solidFill>
                  <a:schemeClr val="tx1"/>
                </a:solidFill>
                <a:latin typeface="+mn-lt"/>
                <a:ea typeface="+mn-ea"/>
                <a:cs typeface="+mn-cs"/>
              </a:defRPr>
            </a:lvl7pPr>
            <a:lvl8pPr marL="3812637" algn="l" defTabSz="1089325" rtl="0" eaLnBrk="1" latinLnBrk="0" hangingPunct="1">
              <a:defRPr kumimoji="1" sz="2100" kern="1200">
                <a:solidFill>
                  <a:schemeClr val="tx1"/>
                </a:solidFill>
                <a:latin typeface="+mn-lt"/>
                <a:ea typeface="+mn-ea"/>
                <a:cs typeface="+mn-cs"/>
              </a:defRPr>
            </a:lvl8pPr>
            <a:lvl9pPr marL="4357299" algn="l" defTabSz="1089325" rtl="0" eaLnBrk="1" latinLnBrk="0" hangingPunct="1">
              <a:defRPr kumimoji="1" sz="2100" kern="1200">
                <a:solidFill>
                  <a:schemeClr val="tx1"/>
                </a:solidFill>
                <a:latin typeface="+mn-lt"/>
                <a:ea typeface="+mn-ea"/>
                <a:cs typeface="+mn-cs"/>
              </a:defRPr>
            </a:lvl9pPr>
          </a:lstStyle>
          <a:p>
            <a:fld id="{E8DCCDAA-6D69-46E7-B759-71F91EA5148B}" type="slidenum">
              <a:rPr lang="ja-JP" altLang="en-US" sz="800" smtClean="0">
                <a:solidFill>
                  <a:prstClr val="black"/>
                </a:solidFill>
                <a:latin typeface="SST" pitchFamily="34" charset="0"/>
                <a:ea typeface="SST Japanese Pro Regular"/>
              </a:rPr>
              <a:pPr/>
              <a:t>‹#›</a:t>
            </a:fld>
            <a:endParaRPr lang="ja-JP" altLang="en-US" sz="800" dirty="0">
              <a:solidFill>
                <a:prstClr val="black"/>
              </a:solidFill>
              <a:latin typeface="SST" pitchFamily="34" charset="0"/>
              <a:ea typeface="SST Japanese Pro Regular"/>
            </a:endParaRPr>
          </a:p>
        </p:txBody>
      </p:sp>
      <p:pic>
        <p:nvPicPr>
          <p:cNvPr id="17" name="図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2489" y="6424514"/>
            <a:ext cx="970541" cy="432717"/>
          </a:xfrm>
          <a:prstGeom prst="rect">
            <a:avLst/>
          </a:prstGeom>
        </p:spPr>
      </p:pic>
    </p:spTree>
    <p:extLst>
      <p:ext uri="{BB962C8B-B14F-4D97-AF65-F5344CB8AC3E}">
        <p14:creationId xmlns:p14="http://schemas.microsoft.com/office/powerpoint/2010/main" val="282022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 Cover">
    <p:spTree>
      <p:nvGrpSpPr>
        <p:cNvPr id="1" name=""/>
        <p:cNvGrpSpPr/>
        <p:nvPr/>
      </p:nvGrpSpPr>
      <p:grpSpPr>
        <a:xfrm>
          <a:off x="0" y="0"/>
          <a:ext cx="0" cy="0"/>
          <a:chOff x="0" y="0"/>
          <a:chExt cx="0" cy="0"/>
        </a:xfrm>
      </p:grpSpPr>
      <p:sp>
        <p:nvSpPr>
          <p:cNvPr id="4" name="テキスト ボックス 3"/>
          <p:cNvSpPr txBox="1"/>
          <p:nvPr userDrawn="1"/>
        </p:nvSpPr>
        <p:spPr bwMode="gray">
          <a:xfrm>
            <a:off x="539983" y="5938627"/>
            <a:ext cx="8064037" cy="603303"/>
          </a:xfrm>
          <a:prstGeom prst="rect">
            <a:avLst/>
          </a:prstGeom>
          <a:noFill/>
        </p:spPr>
        <p:txBody>
          <a:bodyPr wrap="none" lIns="0" tIns="0" rIns="0" bIns="0" rtlCol="0">
            <a:noAutofit/>
          </a:bodyPr>
          <a:lstStyle/>
          <a:p>
            <a:pPr algn="ctr" defTabSz="914140">
              <a:spcAft>
                <a:spcPts val="336"/>
              </a:spcAft>
            </a:pPr>
            <a:r>
              <a:rPr kumimoji="1" lang="en-US" altLang="ja-JP" sz="800" dirty="0">
                <a:solidFill>
                  <a:srgbClr val="717171"/>
                </a:solidFill>
                <a:latin typeface="SST" pitchFamily="34" charset="0"/>
                <a:ea typeface="SST Japanese Pro Regular"/>
                <a:cs typeface="メイリオ"/>
              </a:rPr>
              <a:t>SONY is a registered trademark of Sony Corporation.</a:t>
            </a:r>
          </a:p>
          <a:p>
            <a:pPr algn="ctr" defTabSz="914140">
              <a:spcAft>
                <a:spcPts val="336"/>
              </a:spcAft>
            </a:pPr>
            <a:r>
              <a:rPr kumimoji="1" lang="en-US" altLang="ja-JP" sz="800" dirty="0">
                <a:solidFill>
                  <a:srgbClr val="717171"/>
                </a:solidFill>
                <a:latin typeface="SST" pitchFamily="34" charset="0"/>
                <a:ea typeface="SST Japanese Pro Regular"/>
                <a:cs typeface="メイリオ"/>
              </a:rPr>
              <a:t>Names of Sony products and services are the registered trademarks and/or trademarks of Sony Corporation or its Group companies.</a:t>
            </a:r>
          </a:p>
          <a:p>
            <a:pPr algn="ctr" defTabSz="914140">
              <a:spcAft>
                <a:spcPts val="336"/>
              </a:spcAft>
            </a:pPr>
            <a:r>
              <a:rPr kumimoji="1" lang="en-US" altLang="ja-JP" sz="800" dirty="0">
                <a:solidFill>
                  <a:srgbClr val="717171"/>
                </a:solidFill>
                <a:latin typeface="SST" pitchFamily="34" charset="0"/>
                <a:ea typeface="SST Japanese Pro Regular"/>
                <a:cs typeface="メイリオ"/>
              </a:rPr>
              <a:t>Other company names and product names are registered trademarks and/or trademarks of the respective companies.</a:t>
            </a:r>
          </a:p>
        </p:txBody>
      </p:sp>
      <p:pic>
        <p:nvPicPr>
          <p:cNvPr id="6" name="図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3406" y="2978310"/>
            <a:ext cx="2697190" cy="899792"/>
          </a:xfrm>
          <a:prstGeom prst="rect">
            <a:avLst/>
          </a:prstGeom>
        </p:spPr>
      </p:pic>
    </p:spTree>
    <p:extLst>
      <p:ext uri="{BB962C8B-B14F-4D97-AF65-F5344CB8AC3E}">
        <p14:creationId xmlns:p14="http://schemas.microsoft.com/office/powerpoint/2010/main" val="1445181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Diapositive de titre">
    <p:spTree>
      <p:nvGrpSpPr>
        <p:cNvPr id="1" name=""/>
        <p:cNvGrpSpPr/>
        <p:nvPr/>
      </p:nvGrpSpPr>
      <p:grpSpPr>
        <a:xfrm>
          <a:off x="0" y="0"/>
          <a:ext cx="0" cy="0"/>
          <a:chOff x="0" y="0"/>
          <a:chExt cx="0" cy="0"/>
        </a:xfrm>
      </p:grpSpPr>
      <p:sp>
        <p:nvSpPr>
          <p:cNvPr id="4" name="Line 5"/>
          <p:cNvSpPr>
            <a:spLocks noChangeShapeType="1"/>
          </p:cNvSpPr>
          <p:nvPr/>
        </p:nvSpPr>
        <p:spPr bwMode="auto">
          <a:xfrm>
            <a:off x="382588" y="1282700"/>
            <a:ext cx="8378825" cy="0"/>
          </a:xfrm>
          <a:prstGeom prst="line">
            <a:avLst/>
          </a:prstGeom>
          <a:noFill/>
          <a:ln w="9525">
            <a:solidFill>
              <a:srgbClr val="8A0000"/>
            </a:solidFill>
            <a:round/>
            <a:headEnd/>
            <a:tailEnd/>
          </a:ln>
          <a:effectLst/>
        </p:spPr>
        <p:txBody>
          <a:bodyPr wrap="none" lIns="57422" tIns="57422" rIns="57422" bIns="57422" anchor="ctr"/>
          <a:lstStyle/>
          <a:p>
            <a:pPr defTabSz="914140">
              <a:defRPr/>
            </a:pPr>
            <a:endParaRPr kumimoji="1" lang="fr-FR">
              <a:solidFill>
                <a:prstClr val="black"/>
              </a:solidFill>
              <a:latin typeface="SST"/>
              <a:ea typeface="SST Japanese Pro Regular"/>
            </a:endParaRPr>
          </a:p>
        </p:txBody>
      </p:sp>
      <p:sp>
        <p:nvSpPr>
          <p:cNvPr id="5" name="Line 6"/>
          <p:cNvSpPr>
            <a:spLocks noChangeShapeType="1"/>
          </p:cNvSpPr>
          <p:nvPr/>
        </p:nvSpPr>
        <p:spPr bwMode="auto">
          <a:xfrm>
            <a:off x="382588" y="5991225"/>
            <a:ext cx="8378825" cy="0"/>
          </a:xfrm>
          <a:prstGeom prst="line">
            <a:avLst/>
          </a:prstGeom>
          <a:noFill/>
          <a:ln w="9525">
            <a:solidFill>
              <a:srgbClr val="8A0000"/>
            </a:solidFill>
            <a:round/>
            <a:headEnd/>
            <a:tailEnd/>
          </a:ln>
          <a:effectLst/>
        </p:spPr>
        <p:txBody>
          <a:bodyPr wrap="none" lIns="57422" tIns="57422" rIns="57422" bIns="57422" anchor="ctr"/>
          <a:lstStyle/>
          <a:p>
            <a:pPr defTabSz="914140">
              <a:defRPr/>
            </a:pPr>
            <a:endParaRPr kumimoji="1" lang="fr-FR">
              <a:solidFill>
                <a:prstClr val="black"/>
              </a:solidFill>
              <a:latin typeface="SST"/>
              <a:ea typeface="SST Japanese Pro Regular"/>
            </a:endParaRPr>
          </a:p>
        </p:txBody>
      </p:sp>
      <p:sp>
        <p:nvSpPr>
          <p:cNvPr id="7" name="Text Box 13"/>
          <p:cNvSpPr txBox="1">
            <a:spLocks noChangeArrowheads="1"/>
          </p:cNvSpPr>
          <p:nvPr userDrawn="1"/>
        </p:nvSpPr>
        <p:spPr bwMode="auto">
          <a:xfrm>
            <a:off x="5795963" y="404813"/>
            <a:ext cx="2520950" cy="354494"/>
          </a:xfrm>
          <a:prstGeom prst="rect">
            <a:avLst/>
          </a:prstGeom>
          <a:noFill/>
          <a:ln w="9525">
            <a:noFill/>
            <a:miter lim="800000"/>
            <a:headEnd/>
            <a:tailEnd/>
          </a:ln>
          <a:effectLst/>
        </p:spPr>
        <p:txBody>
          <a:bodyPr lIns="76746" tIns="38373" rIns="76746" bIns="38373">
            <a:spAutoFit/>
          </a:bodyPr>
          <a:lstStyle/>
          <a:p>
            <a:pPr defTabSz="914140">
              <a:spcBef>
                <a:spcPct val="50000"/>
              </a:spcBef>
              <a:defRPr/>
            </a:pPr>
            <a:endParaRPr kumimoji="1" lang="fr-FR">
              <a:solidFill>
                <a:prstClr val="black"/>
              </a:solidFill>
              <a:latin typeface="SST"/>
              <a:ea typeface="SST Japanese Pro Regular"/>
            </a:endParaRPr>
          </a:p>
        </p:txBody>
      </p:sp>
      <p:sp>
        <p:nvSpPr>
          <p:cNvPr id="165890" name="Rectangle 2"/>
          <p:cNvSpPr>
            <a:spLocks noGrp="1" noChangeArrowheads="1"/>
          </p:cNvSpPr>
          <p:nvPr>
            <p:ph type="ctrTitle"/>
          </p:nvPr>
        </p:nvSpPr>
        <p:spPr>
          <a:xfrm>
            <a:off x="358776" y="1943100"/>
            <a:ext cx="8389689" cy="1295400"/>
          </a:xfrm>
          <a:prstGeom prst="rect">
            <a:avLst/>
          </a:prstGeom>
        </p:spPr>
        <p:txBody>
          <a:bodyPr lIns="76746" tIns="38373" rIns="76746" bIns="38373" anchor="t"/>
          <a:lstStyle>
            <a:lvl1pPr>
              <a:defRPr sz="4200">
                <a:solidFill>
                  <a:schemeClr val="accent6"/>
                </a:solidFill>
                <a:latin typeface="Arial" pitchFamily="34" charset="0"/>
                <a:cs typeface="Arial" pitchFamily="34" charset="0"/>
              </a:defRPr>
            </a:lvl1pPr>
          </a:lstStyle>
          <a:p>
            <a:r>
              <a:rPr lang="en-US"/>
              <a:t>Click to edit Master title style</a:t>
            </a:r>
            <a:endParaRPr lang="en-GB" dirty="0"/>
          </a:p>
        </p:txBody>
      </p:sp>
      <p:sp>
        <p:nvSpPr>
          <p:cNvPr id="165891" name="Rectangle 3"/>
          <p:cNvSpPr>
            <a:spLocks noGrp="1" noChangeArrowheads="1"/>
          </p:cNvSpPr>
          <p:nvPr>
            <p:ph type="subTitle" idx="1"/>
          </p:nvPr>
        </p:nvSpPr>
        <p:spPr>
          <a:xfrm>
            <a:off x="358775" y="3228976"/>
            <a:ext cx="8402638" cy="446827"/>
          </a:xfrm>
          <a:prstGeom prst="rect">
            <a:avLst/>
          </a:prstGeom>
          <a:noFill/>
          <a:ln w="9525">
            <a:noFill/>
            <a:miter lim="800000"/>
            <a:headEnd/>
            <a:tailEnd/>
          </a:ln>
        </p:spPr>
        <p:txBody>
          <a:bodyPr vert="horz" wrap="square" lIns="75537" tIns="38373" rIns="76746" bIns="38373" numCol="1" anchor="t" anchorCtr="0" compatLnSpc="1">
            <a:prstTxWarp prst="textNoShape">
              <a:avLst/>
            </a:prstTxWarp>
            <a:spAutoFit/>
          </a:bodyPr>
          <a:lstStyle>
            <a:lvl1pPr>
              <a:defRPr lang="en-US" sz="2400" baseline="0" noProof="0" dirty="0">
                <a:solidFill>
                  <a:schemeClr val="accent5"/>
                </a:solidFill>
              </a:defRPr>
            </a:lvl1pPr>
          </a:lstStyle>
          <a:p>
            <a:pPr marL="0" lvl="0" indent="0">
              <a:buFontTx/>
              <a:buNone/>
            </a:pPr>
            <a:r>
              <a:rPr lang="en-US" noProof="0"/>
              <a:t>Click to edit Master subtitle style</a:t>
            </a:r>
            <a:endParaRPr lang="en-US" noProof="0" dirty="0"/>
          </a:p>
        </p:txBody>
      </p:sp>
      <p:sp>
        <p:nvSpPr>
          <p:cNvPr id="9" name="Rectangle 8"/>
          <p:cNvSpPr>
            <a:spLocks noChangeArrowheads="1"/>
          </p:cNvSpPr>
          <p:nvPr userDrawn="1"/>
        </p:nvSpPr>
        <p:spPr bwMode="auto">
          <a:xfrm>
            <a:off x="3671901" y="6093296"/>
            <a:ext cx="1800200" cy="214312"/>
          </a:xfrm>
          <a:prstGeom prst="rect">
            <a:avLst/>
          </a:prstGeom>
          <a:noFill/>
          <a:ln w="9525">
            <a:noFill/>
            <a:miter lim="800000"/>
            <a:headEnd/>
            <a:tailEnd/>
          </a:ln>
          <a:effectLst/>
        </p:spPr>
        <p:txBody>
          <a:bodyPr lIns="0" tIns="0" rIns="0" bIns="0"/>
          <a:lstStyle/>
          <a:p>
            <a:pPr algn="ctr" defTabSz="914140" eaLnBrk="0" hangingPunct="0">
              <a:lnSpc>
                <a:spcPts val="976"/>
              </a:lnSpc>
              <a:defRPr/>
            </a:pPr>
            <a:r>
              <a:rPr kumimoji="1" lang="en-GB" sz="700" dirty="0">
                <a:solidFill>
                  <a:srgbClr val="8A0000"/>
                </a:solidFill>
                <a:latin typeface="Times New Roman" pitchFamily="18" charset="0"/>
                <a:ea typeface="SST Japanese Pro Regular"/>
              </a:rPr>
              <a:t>2014 © </a:t>
            </a:r>
            <a:r>
              <a:rPr kumimoji="1" lang="en-GB" sz="700" dirty="0">
                <a:solidFill>
                  <a:srgbClr val="8A0000"/>
                </a:solidFill>
                <a:latin typeface="SST"/>
                <a:ea typeface="SST Japanese Pro Regular"/>
              </a:rPr>
              <a:t>- </a:t>
            </a:r>
            <a:fld id="{44591849-3DF9-4DF1-9A11-5C3486F78115}" type="slidenum">
              <a:rPr kumimoji="1" lang="fr-FR" sz="700" kern="0" smtClean="0">
                <a:solidFill>
                  <a:srgbClr val="8A0000"/>
                </a:solidFill>
                <a:latin typeface="SST"/>
                <a:ea typeface="SST Japanese Pro Regular"/>
              </a:rPr>
              <a:pPr algn="ctr" defTabSz="914140" eaLnBrk="0" hangingPunct="0">
                <a:lnSpc>
                  <a:spcPts val="976"/>
                </a:lnSpc>
                <a:defRPr/>
              </a:pPr>
              <a:t>‹#›</a:t>
            </a:fld>
            <a:r>
              <a:rPr kumimoji="1" lang="fr-FR" sz="700" kern="0" dirty="0">
                <a:solidFill>
                  <a:srgbClr val="8A0000"/>
                </a:solidFill>
                <a:latin typeface="SST"/>
                <a:ea typeface="SST Japanese Pro Regular"/>
              </a:rPr>
              <a:t> </a:t>
            </a:r>
            <a:endParaRPr kumimoji="1" lang="en-GB" sz="700" dirty="0">
              <a:solidFill>
                <a:srgbClr val="8A0000"/>
              </a:solidFill>
              <a:latin typeface="SST"/>
              <a:ea typeface="SST Japanese Pro Regular"/>
            </a:endParaRPr>
          </a:p>
        </p:txBody>
      </p:sp>
      <p:pic>
        <p:nvPicPr>
          <p:cNvPr id="8" name="Picture 7" descr="logo-lettre LOGO"/>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2235" y="6026568"/>
            <a:ext cx="1139179" cy="318065"/>
          </a:xfrm>
          <a:prstGeom prst="rect">
            <a:avLst/>
          </a:prstGeom>
          <a:noFill/>
          <a:ln w="9525">
            <a:noFill/>
            <a:miter lim="800000"/>
            <a:headEnd/>
            <a:tailEnd/>
          </a:ln>
        </p:spPr>
      </p:pic>
    </p:spTree>
    <p:extLst>
      <p:ext uri="{BB962C8B-B14F-4D97-AF65-F5344CB8AC3E}">
        <p14:creationId xmlns:p14="http://schemas.microsoft.com/office/powerpoint/2010/main" val="837159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58776" y="368300"/>
            <a:ext cx="8023225" cy="363538"/>
          </a:xfrm>
          <a:prstGeom prst="rect">
            <a:avLst/>
          </a:prstGeom>
        </p:spPr>
        <p:txBody>
          <a:bodyPr lIns="76746" tIns="38373" rIns="76746" bIns="38373"/>
          <a:lstStyle>
            <a:lvl1pPr>
              <a:defRPr>
                <a:solidFill>
                  <a:srgbClr val="983222"/>
                </a:solidFill>
              </a:defRPr>
            </a:lvl1pPr>
          </a:lstStyle>
          <a:p>
            <a:r>
              <a:rPr lang="en-US" noProof="0"/>
              <a:t>Click to edit Master title style</a:t>
            </a:r>
            <a:endParaRPr lang="en-US" dirty="0"/>
          </a:p>
        </p:txBody>
      </p:sp>
      <p:sp>
        <p:nvSpPr>
          <p:cNvPr id="3" name="Espace réservé du contenu 2"/>
          <p:cNvSpPr>
            <a:spLocks noGrp="1"/>
          </p:cNvSpPr>
          <p:nvPr>
            <p:ph idx="1"/>
          </p:nvPr>
        </p:nvSpPr>
        <p:spPr>
          <a:xfrm>
            <a:off x="358776" y="1438276"/>
            <a:ext cx="8023225" cy="4505325"/>
          </a:xfrm>
          <a:prstGeom prst="rect">
            <a:avLst/>
          </a:prstGeom>
        </p:spPr>
        <p:txBody>
          <a:bodyPr lIns="76746" tIns="38373" rIns="76746" bIns="38373"/>
          <a:lstStyle>
            <a:lvl1pPr>
              <a:lnSpc>
                <a:spcPct val="100000"/>
              </a:lnSpc>
              <a:spcBef>
                <a:spcPts val="504"/>
              </a:spcBef>
              <a:spcAft>
                <a:spcPts val="504"/>
              </a:spcAft>
              <a:defRPr sz="1500"/>
            </a:lvl1pPr>
            <a:lvl2pPr>
              <a:lnSpc>
                <a:spcPct val="100000"/>
              </a:lnSpc>
              <a:spcBef>
                <a:spcPts val="504"/>
              </a:spcBef>
              <a:spcAft>
                <a:spcPts val="504"/>
              </a:spcAft>
              <a:defRPr sz="1500"/>
            </a:lvl2pPr>
            <a:lvl3pPr>
              <a:lnSpc>
                <a:spcPct val="100000"/>
              </a:lnSpc>
              <a:spcBef>
                <a:spcPts val="504"/>
              </a:spcBef>
              <a:spcAft>
                <a:spcPts val="504"/>
              </a:spcAft>
              <a:defRPr sz="1500"/>
            </a:lvl3pPr>
            <a:lvl4pPr>
              <a:lnSpc>
                <a:spcPct val="100000"/>
              </a:lnSpc>
              <a:spcBef>
                <a:spcPts val="504"/>
              </a:spcBef>
              <a:spcAft>
                <a:spcPts val="504"/>
              </a:spcAft>
              <a:defRPr sz="1500"/>
            </a:lvl4pPr>
            <a:lvl5pPr>
              <a:lnSpc>
                <a:spcPct val="100000"/>
              </a:lnSpc>
              <a:spcBef>
                <a:spcPts val="504"/>
              </a:spcBef>
              <a:spcAft>
                <a:spcPts val="504"/>
              </a:spcAft>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Line 4"/>
          <p:cNvSpPr>
            <a:spLocks noChangeShapeType="1"/>
          </p:cNvSpPr>
          <p:nvPr userDrawn="1"/>
        </p:nvSpPr>
        <p:spPr bwMode="auto">
          <a:xfrm>
            <a:off x="382588" y="927100"/>
            <a:ext cx="8378825" cy="0"/>
          </a:xfrm>
          <a:prstGeom prst="line">
            <a:avLst/>
          </a:prstGeom>
          <a:noFill/>
          <a:ln w="9525">
            <a:solidFill>
              <a:srgbClr val="983222"/>
            </a:solidFill>
            <a:round/>
            <a:headEnd/>
            <a:tailEnd/>
          </a:ln>
          <a:effectLst/>
        </p:spPr>
        <p:txBody>
          <a:bodyPr wrap="none" lIns="57422" tIns="57422" rIns="57422" bIns="57422" anchor="ctr"/>
          <a:lstStyle/>
          <a:p>
            <a:pPr defTabSz="914140">
              <a:defRPr/>
            </a:pPr>
            <a:endParaRPr kumimoji="1" lang="fr-FR">
              <a:solidFill>
                <a:prstClr val="black"/>
              </a:solidFill>
              <a:latin typeface="SST"/>
              <a:ea typeface="SST Japanese Pro Regular"/>
            </a:endParaRPr>
          </a:p>
        </p:txBody>
      </p:sp>
    </p:spTree>
    <p:extLst>
      <p:ext uri="{BB962C8B-B14F-4D97-AF65-F5344CB8AC3E}">
        <p14:creationId xmlns:p14="http://schemas.microsoft.com/office/powerpoint/2010/main" val="145360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Point">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1510018"/>
            <a:ext cx="9144000" cy="3631895"/>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add ENGAGING text</a:t>
            </a:r>
          </a:p>
        </p:txBody>
      </p:sp>
      <p:sp>
        <p:nvSpPr>
          <p:cNvPr id="4" name="Footer Placeholder 3"/>
          <p:cNvSpPr>
            <a:spLocks noGrp="1"/>
          </p:cNvSpPr>
          <p:nvPr>
            <p:ph type="ftr" sz="quarter" idx="11"/>
          </p:nvPr>
        </p:nvSpPr>
        <p:spPr>
          <a:xfrm>
            <a:off x="2531533" y="6297083"/>
            <a:ext cx="4080934" cy="365125"/>
          </a:xfrm>
          <a:prstGeom prst="rect">
            <a:avLst/>
          </a:prstGeom>
        </p:spPr>
        <p:txBody>
          <a:bodyPr/>
          <a:lstStyle>
            <a:lvl1pPr>
              <a:defRPr>
                <a:solidFill>
                  <a:schemeClr val="bg1"/>
                </a:solidFill>
              </a:defRPr>
            </a:lvl1pPr>
          </a:lstStyle>
          <a:p>
            <a:r>
              <a:rPr lang="en-US" dirty="0"/>
              <a:t>INDIANA UNIVERSITY</a:t>
            </a:r>
          </a:p>
        </p:txBody>
      </p:sp>
      <p:sp>
        <p:nvSpPr>
          <p:cNvPr id="5" name="Slide Number Placeholder 4"/>
          <p:cNvSpPr>
            <a:spLocks noGrp="1"/>
          </p:cNvSpPr>
          <p:nvPr>
            <p:ph type="sldNum" sz="quarter" idx="12"/>
          </p:nvPr>
        </p:nvSpPr>
        <p:spPr/>
        <p:txBody>
          <a:bodyPr/>
          <a:lstStyle/>
          <a:p>
            <a:fld id="{A2CEE53A-19EC-654D-82C1-D215F6FEFF18}" type="slidenum">
              <a:rPr lang="en-US" smtClean="0"/>
              <a:pPr/>
              <a:t>‹#›</a:t>
            </a:fld>
            <a:endParaRPr lang="en-US" dirty="0"/>
          </a:p>
        </p:txBody>
      </p:sp>
    </p:spTree>
    <p:extLst>
      <p:ext uri="{BB962C8B-B14F-4D97-AF65-F5344CB8AC3E}">
        <p14:creationId xmlns:p14="http://schemas.microsoft.com/office/powerpoint/2010/main" val="107944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2531533" y="6297083"/>
            <a:ext cx="4080934" cy="365125"/>
          </a:xfrm>
          <a:prstGeom prst="rect">
            <a:avLst/>
          </a:prstGeom>
        </p:spPr>
        <p:txBody>
          <a:bodyPr/>
          <a:lstStyle/>
          <a:p>
            <a:r>
              <a:rPr lang="en-US"/>
              <a:t>INDIANA UNIVERSITY</a:t>
            </a:r>
            <a:endParaRPr lang="en-US" dirty="0"/>
          </a:p>
        </p:txBody>
      </p:sp>
      <p:sp>
        <p:nvSpPr>
          <p:cNvPr id="5" name="Slide Number Placeholder 4"/>
          <p:cNvSpPr>
            <a:spLocks noGrp="1"/>
          </p:cNvSpPr>
          <p:nvPr>
            <p:ph type="sldNum" sz="quarter" idx="12"/>
          </p:nvPr>
        </p:nvSpPr>
        <p:spPr/>
        <p:txBody>
          <a:bodyPr/>
          <a:lstStyle/>
          <a:p>
            <a:fld id="{A2CEE53A-19EC-654D-82C1-D215F6FEFF18}" type="slidenum">
              <a:rPr lang="en-US" smtClean="0"/>
              <a:pPr/>
              <a:t>‹#›</a:t>
            </a:fld>
            <a:endParaRPr lang="en-US" dirty="0"/>
          </a:p>
        </p:txBody>
      </p:sp>
      <p:sp>
        <p:nvSpPr>
          <p:cNvPr id="8" name="Picture Placeholder 6"/>
          <p:cNvSpPr>
            <a:spLocks noGrp="1"/>
          </p:cNvSpPr>
          <p:nvPr>
            <p:ph type="pic" sz="quarter" idx="14" hasCustomPrompt="1"/>
          </p:nvPr>
        </p:nvSpPr>
        <p:spPr>
          <a:xfrm>
            <a:off x="457200" y="1447800"/>
            <a:ext cx="3759200" cy="2091267"/>
          </a:xfrm>
        </p:spPr>
        <p:txBody>
          <a:bodyPr>
            <a:normAutofit/>
          </a:bodyPr>
          <a:lstStyle>
            <a:lvl1pPr marL="0" indent="0">
              <a:buNone/>
              <a:defRPr sz="1600" baseline="0"/>
            </a:lvl1pPr>
          </a:lstStyle>
          <a:p>
            <a:r>
              <a:rPr lang="en-US" dirty="0"/>
              <a:t>Drag picture here</a:t>
            </a:r>
          </a:p>
        </p:txBody>
      </p:sp>
      <p:sp>
        <p:nvSpPr>
          <p:cNvPr id="9" name="Picture Placeholder 6"/>
          <p:cNvSpPr>
            <a:spLocks noGrp="1"/>
          </p:cNvSpPr>
          <p:nvPr>
            <p:ph type="pic" sz="quarter" idx="15" hasCustomPrompt="1"/>
          </p:nvPr>
        </p:nvSpPr>
        <p:spPr>
          <a:xfrm>
            <a:off x="4308700" y="1447800"/>
            <a:ext cx="4835300" cy="2836863"/>
          </a:xfrm>
        </p:spPr>
        <p:txBody>
          <a:bodyPr>
            <a:normAutofit/>
          </a:bodyPr>
          <a:lstStyle>
            <a:lvl1pPr marL="0" indent="0">
              <a:buNone/>
              <a:defRPr sz="1600" baseline="0"/>
            </a:lvl1pPr>
          </a:lstStyle>
          <a:p>
            <a:r>
              <a:rPr lang="en-US" dirty="0"/>
              <a:t>Drag picture here</a:t>
            </a:r>
          </a:p>
        </p:txBody>
      </p:sp>
      <p:sp>
        <p:nvSpPr>
          <p:cNvPr id="12" name="Picture Placeholder 6"/>
          <p:cNvSpPr>
            <a:spLocks noGrp="1"/>
          </p:cNvSpPr>
          <p:nvPr>
            <p:ph type="pic" sz="quarter" idx="18" hasCustomPrompt="1"/>
          </p:nvPr>
        </p:nvSpPr>
        <p:spPr>
          <a:xfrm>
            <a:off x="1688242" y="3641942"/>
            <a:ext cx="2528158" cy="2260601"/>
          </a:xfrm>
          <a:ln>
            <a:noFill/>
          </a:ln>
        </p:spPr>
        <p:txBody>
          <a:bodyPr>
            <a:normAutofit/>
          </a:bodyPr>
          <a:lstStyle>
            <a:lvl1pPr marL="0" indent="0">
              <a:buNone/>
              <a:defRPr sz="1600" baseline="0"/>
            </a:lvl1pPr>
          </a:lstStyle>
          <a:p>
            <a:r>
              <a:rPr lang="en-US" dirty="0"/>
              <a:t>Drag picture here</a:t>
            </a:r>
          </a:p>
        </p:txBody>
      </p:sp>
      <p:sp>
        <p:nvSpPr>
          <p:cNvPr id="13" name="Picture Placeholder 6"/>
          <p:cNvSpPr>
            <a:spLocks noGrp="1"/>
          </p:cNvSpPr>
          <p:nvPr>
            <p:ph type="pic" sz="quarter" idx="19" hasCustomPrompt="1"/>
          </p:nvPr>
        </p:nvSpPr>
        <p:spPr>
          <a:xfrm>
            <a:off x="4308700" y="4387009"/>
            <a:ext cx="4835300" cy="1515534"/>
          </a:xfrm>
        </p:spPr>
        <p:txBody>
          <a:bodyPr>
            <a:normAutofit/>
          </a:bodyPr>
          <a:lstStyle>
            <a:lvl1pPr marL="0" indent="0">
              <a:buNone/>
              <a:defRPr sz="1600" baseline="0"/>
            </a:lvl1pPr>
          </a:lstStyle>
          <a:p>
            <a:r>
              <a:rPr lang="en-US" dirty="0"/>
              <a:t>Drag picture here</a:t>
            </a:r>
          </a:p>
        </p:txBody>
      </p:sp>
    </p:spTree>
    <p:extLst>
      <p:ext uri="{BB962C8B-B14F-4D97-AF65-F5344CB8AC3E}">
        <p14:creationId xmlns:p14="http://schemas.microsoft.com/office/powerpoint/2010/main" val="237627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44133"/>
            <a:ext cx="8229600" cy="1856317"/>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n-lt"/>
                <a:cs typeface="Abadi MT Condense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134085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053313"/>
            <a:ext cx="8229600" cy="1362075"/>
          </a:xfrm>
        </p:spPr>
        <p:txBody>
          <a:bodyPr anchor="t"/>
          <a:lstStyle>
            <a:lvl1pPr algn="l">
              <a:defRPr sz="4000" b="1" cap="all"/>
            </a:lvl1pPr>
          </a:lstStyle>
          <a:p>
            <a:r>
              <a:rPr lang="en-US"/>
              <a:t>Click to edit Master title style</a:t>
            </a:r>
          </a:p>
        </p:txBody>
      </p:sp>
      <p:sp>
        <p:nvSpPr>
          <p:cNvPr id="5" name="Footer Placeholder 4"/>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6" name="Slide Number Placeholder 5"/>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553541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605" y="274638"/>
            <a:ext cx="6820195" cy="1088495"/>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3595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595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7" name="Slide Number Placeholder 6"/>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204197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052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052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9" name="Slide Number Placeholder 8"/>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98172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66605" y="274638"/>
            <a:ext cx="6820195" cy="1071562"/>
          </a:xfrm>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2531533" y="6297083"/>
            <a:ext cx="4080934" cy="365125"/>
          </a:xfrm>
          <a:prstGeom prst="rect">
            <a:avLst/>
          </a:prstGeom>
        </p:spPr>
        <p:txBody>
          <a:bodyPr/>
          <a:lstStyle/>
          <a:p>
            <a:r>
              <a:rPr lang="en-US" dirty="0"/>
              <a:t>INDIANA UNIVERSITY</a:t>
            </a:r>
          </a:p>
        </p:txBody>
      </p:sp>
      <p:sp>
        <p:nvSpPr>
          <p:cNvPr id="5" name="Slide Number Placeholder 4"/>
          <p:cNvSpPr>
            <a:spLocks noGrp="1"/>
          </p:cNvSpPr>
          <p:nvPr>
            <p:ph type="sldNum" sz="quarter" idx="12"/>
          </p:nvPr>
        </p:nvSpPr>
        <p:spPr/>
        <p:txBody>
          <a:bodyPr/>
          <a:lstStyle/>
          <a:p>
            <a:fld id="{A2CEE53A-19EC-654D-82C1-D215F6FEFF18}" type="slidenum">
              <a:rPr lang="en-US" smtClean="0"/>
              <a:t>‹#›</a:t>
            </a:fld>
            <a:endParaRPr lang="en-US"/>
          </a:p>
        </p:txBody>
      </p:sp>
    </p:spTree>
    <p:extLst>
      <p:ext uri="{BB962C8B-B14F-4D97-AF65-F5344CB8AC3E}">
        <p14:creationId xmlns:p14="http://schemas.microsoft.com/office/powerpoint/2010/main" val="4437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088495"/>
          </a:xfrm>
          <a:prstGeom prst="rect">
            <a:avLst/>
          </a:prstGeom>
          <a:ln>
            <a:noFill/>
          </a:ln>
          <a:effectLst>
            <a:outerShdw blurRad="50800" dist="25400" dir="6000000" algn="tl" rotWithShape="0">
              <a:srgbClr val="000000">
                <a:alpha val="37000"/>
              </a:srgbClr>
            </a:outerShdw>
          </a:effectLst>
        </p:spPr>
        <p:txBody>
          <a:bodyPr vert="horz" lIns="91440" tIns="45720" rIns="91440" bIns="45720" rtlCol="0" anchor="ctr">
            <a:normAutofit/>
          </a:bodyPr>
          <a:lstStyle/>
          <a:p>
            <a:r>
              <a:rPr lang="en-US" dirty="0"/>
              <a:t>Click to add ENGAGING text</a:t>
            </a:r>
          </a:p>
        </p:txBody>
      </p:sp>
      <p:sp>
        <p:nvSpPr>
          <p:cNvPr id="3" name="Text Placeholder 2"/>
          <p:cNvSpPr>
            <a:spLocks noGrp="1"/>
          </p:cNvSpPr>
          <p:nvPr>
            <p:ph type="body" idx="1"/>
          </p:nvPr>
        </p:nvSpPr>
        <p:spPr>
          <a:xfrm>
            <a:off x="1781173" y="1566334"/>
            <a:ext cx="6905627" cy="4275666"/>
          </a:xfrm>
          <a:prstGeom prst="rect">
            <a:avLst/>
          </a:prstGeom>
          <a:ln>
            <a:noFill/>
          </a:ln>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7518400" y="6297083"/>
            <a:ext cx="1168400" cy="365125"/>
          </a:xfrm>
          <a:prstGeom prst="rect">
            <a:avLst/>
          </a:prstGeom>
        </p:spPr>
        <p:txBody>
          <a:bodyPr vert="horz" lIns="91440" tIns="45720" rIns="91440" bIns="45720" rtlCol="0" anchor="ctr"/>
          <a:lstStyle>
            <a:lvl1pPr algn="r">
              <a:defRPr sz="1000" b="0" i="1">
                <a:solidFill>
                  <a:schemeClr val="bg1">
                    <a:lumMod val="85000"/>
                  </a:schemeClr>
                </a:solidFill>
                <a:latin typeface="Arial"/>
              </a:defRPr>
            </a:lvl1pPr>
          </a:lstStyle>
          <a:p>
            <a:fld id="{A2CEE53A-19EC-654D-82C1-D215F6FEFF18}" type="slidenum">
              <a:rPr lang="en-US" smtClean="0"/>
              <a:pPr/>
              <a:t>‹#›</a:t>
            </a:fld>
            <a:endParaRPr lang="en-US" dirty="0"/>
          </a:p>
        </p:txBody>
      </p:sp>
      <p:sp>
        <p:nvSpPr>
          <p:cNvPr id="8" name="Text Placeholder 2"/>
          <p:cNvSpPr txBox="1">
            <a:spLocks/>
          </p:cNvSpPr>
          <p:nvPr/>
        </p:nvSpPr>
        <p:spPr>
          <a:xfrm>
            <a:off x="457200" y="1566334"/>
            <a:ext cx="4055533" cy="42756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1697989590"/>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60" r:id="rId3"/>
    <p:sldLayoutId id="2147483658" r:id="rId4"/>
    <p:sldLayoutId id="2147483649" r:id="rId5"/>
    <p:sldLayoutId id="2147483651" r:id="rId6"/>
    <p:sldLayoutId id="2147483652" r:id="rId7"/>
    <p:sldLayoutId id="2147483653" r:id="rId8"/>
    <p:sldLayoutId id="2147483654" r:id="rId9"/>
    <p:sldLayoutId id="2147483656" r:id="rId10"/>
    <p:sldLayoutId id="2147483657" r:id="rId11"/>
    <p:sldLayoutId id="2147483678" r:id="rId12"/>
  </p:sldLayoutIdLst>
  <p:hf sldNum="0" hdr="0" ftr="0" dt="0"/>
  <p:txStyles>
    <p:titleStyle>
      <a:lvl1pPr algn="l" defTabSz="457200" rtl="0" eaLnBrk="1" latinLnBrk="0" hangingPunct="1">
        <a:spcBef>
          <a:spcPct val="0"/>
        </a:spcBef>
        <a:buNone/>
        <a:defRPr sz="3400" b="0" i="0" kern="1200">
          <a:solidFill>
            <a:srgbClr val="FFFFFF"/>
          </a:solidFill>
          <a:latin typeface="BentonSansCond Book"/>
          <a:ea typeface="+mj-ea"/>
          <a:cs typeface="BentonSansCond Medium"/>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BentonSans Regular"/>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BentonSans Regular"/>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BentonSans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4892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p:txStyles>
    <p:titleStyle>
      <a:lvl1pPr algn="l" defTabSz="914140" rtl="0" eaLnBrk="1" latinLnBrk="0" hangingPunct="1">
        <a:spcBef>
          <a:spcPct val="0"/>
        </a:spcBef>
        <a:buNone/>
        <a:defRPr kumimoji="1" sz="4400" kern="1200">
          <a:solidFill>
            <a:schemeClr val="tx1"/>
          </a:solidFill>
          <a:latin typeface="+mj-ea"/>
          <a:ea typeface="+mj-ea"/>
          <a:cs typeface="+mj-cs"/>
        </a:defRPr>
      </a:lvl1pPr>
    </p:titleStyle>
    <p:bodyStyle>
      <a:lvl1pPr marL="342804" indent="-342804" algn="l" defTabSz="91414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739" indent="-285668" algn="l" defTabSz="91414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2676" indent="-228535" algn="l" defTabSz="91414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599746" indent="-228535" algn="l" defTabSz="91414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6816" indent="-228535" algn="l" defTabSz="91414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3886" indent="-228535" algn="l" defTabSz="91414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957" indent="-228535" algn="l" defTabSz="91414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028" indent="-228535" algn="l" defTabSz="91414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096" indent="-228535" algn="l" defTabSz="91414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40" rtl="0" eaLnBrk="1" latinLnBrk="0" hangingPunct="1">
        <a:defRPr kumimoji="1" sz="1800" kern="1200">
          <a:solidFill>
            <a:schemeClr val="tx1"/>
          </a:solidFill>
          <a:latin typeface="+mn-lt"/>
          <a:ea typeface="+mn-ea"/>
          <a:cs typeface="+mn-cs"/>
        </a:defRPr>
      </a:lvl1pPr>
      <a:lvl2pPr marL="457070" algn="l" defTabSz="914140" rtl="0" eaLnBrk="1" latinLnBrk="0" hangingPunct="1">
        <a:defRPr kumimoji="1" sz="1800" kern="1200">
          <a:solidFill>
            <a:schemeClr val="tx1"/>
          </a:solidFill>
          <a:latin typeface="+mn-lt"/>
          <a:ea typeface="+mn-ea"/>
          <a:cs typeface="+mn-cs"/>
        </a:defRPr>
      </a:lvl2pPr>
      <a:lvl3pPr marL="914140" algn="l" defTabSz="914140" rtl="0" eaLnBrk="1" latinLnBrk="0" hangingPunct="1">
        <a:defRPr kumimoji="1" sz="1800" kern="1200">
          <a:solidFill>
            <a:schemeClr val="tx1"/>
          </a:solidFill>
          <a:latin typeface="+mn-lt"/>
          <a:ea typeface="+mn-ea"/>
          <a:cs typeface="+mn-cs"/>
        </a:defRPr>
      </a:lvl3pPr>
      <a:lvl4pPr marL="1371211" algn="l" defTabSz="914140" rtl="0" eaLnBrk="1" latinLnBrk="0" hangingPunct="1">
        <a:defRPr kumimoji="1" sz="1800" kern="1200">
          <a:solidFill>
            <a:schemeClr val="tx1"/>
          </a:solidFill>
          <a:latin typeface="+mn-lt"/>
          <a:ea typeface="+mn-ea"/>
          <a:cs typeface="+mn-cs"/>
        </a:defRPr>
      </a:lvl4pPr>
      <a:lvl5pPr marL="1828281" algn="l" defTabSz="914140" rtl="0" eaLnBrk="1" latinLnBrk="0" hangingPunct="1">
        <a:defRPr kumimoji="1" sz="1800" kern="1200">
          <a:solidFill>
            <a:schemeClr val="tx1"/>
          </a:solidFill>
          <a:latin typeface="+mn-lt"/>
          <a:ea typeface="+mn-ea"/>
          <a:cs typeface="+mn-cs"/>
        </a:defRPr>
      </a:lvl5pPr>
      <a:lvl6pPr marL="2285352" algn="l" defTabSz="914140" rtl="0" eaLnBrk="1" latinLnBrk="0" hangingPunct="1">
        <a:defRPr kumimoji="1" sz="1800" kern="1200">
          <a:solidFill>
            <a:schemeClr val="tx1"/>
          </a:solidFill>
          <a:latin typeface="+mn-lt"/>
          <a:ea typeface="+mn-ea"/>
          <a:cs typeface="+mn-cs"/>
        </a:defRPr>
      </a:lvl6pPr>
      <a:lvl7pPr marL="2742422" algn="l" defTabSz="914140" rtl="0" eaLnBrk="1" latinLnBrk="0" hangingPunct="1">
        <a:defRPr kumimoji="1" sz="1800" kern="1200">
          <a:solidFill>
            <a:schemeClr val="tx1"/>
          </a:solidFill>
          <a:latin typeface="+mn-lt"/>
          <a:ea typeface="+mn-ea"/>
          <a:cs typeface="+mn-cs"/>
        </a:defRPr>
      </a:lvl7pPr>
      <a:lvl8pPr marL="3199492" algn="l" defTabSz="914140" rtl="0" eaLnBrk="1" latinLnBrk="0" hangingPunct="1">
        <a:defRPr kumimoji="1" sz="1800" kern="1200">
          <a:solidFill>
            <a:schemeClr val="tx1"/>
          </a:solidFill>
          <a:latin typeface="+mn-lt"/>
          <a:ea typeface="+mn-ea"/>
          <a:cs typeface="+mn-cs"/>
        </a:defRPr>
      </a:lvl8pPr>
      <a:lvl9pPr marL="3656562" algn="l" defTabSz="91414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logs.iu.edu/mdp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mdpi.iu.edu/"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4.xml"/><Relationship Id="rId7"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oleObject" Target="../embeddings/oleObject1.bin"/><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2.JPG"/><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blogs.iu.edu/mdpi/"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721944" y="867825"/>
            <a:ext cx="7078966" cy="5778864"/>
          </a:xfrm>
        </p:spPr>
        <p:txBody>
          <a:bodyPr>
            <a:noAutofit/>
          </a:bodyPr>
          <a:lstStyle/>
          <a:p>
            <a:pPr algn="ctr"/>
            <a:r>
              <a:rPr lang="en-US" sz="3600" dirty="0">
                <a:solidFill>
                  <a:schemeClr val="bg1"/>
                </a:solidFill>
                <a:latin typeface="BentonSansCond Book"/>
              </a:rPr>
              <a:t>Quality Control for Media </a:t>
            </a:r>
          </a:p>
          <a:p>
            <a:pPr algn="ctr"/>
            <a:r>
              <a:rPr lang="en-US" sz="3600" dirty="0">
                <a:solidFill>
                  <a:schemeClr val="bg1"/>
                </a:solidFill>
                <a:latin typeface="BentonSansCond Book"/>
              </a:rPr>
              <a:t>Digitization Projects</a:t>
            </a:r>
          </a:p>
          <a:p>
            <a:pPr algn="ctr"/>
            <a:endParaRPr lang="en-US" sz="1000" dirty="0">
              <a:solidFill>
                <a:schemeClr val="bg1"/>
              </a:solidFill>
              <a:latin typeface="BentonSansCond Book"/>
            </a:endParaRPr>
          </a:p>
          <a:p>
            <a:r>
              <a:rPr lang="en-US" sz="2800" dirty="0">
                <a:solidFill>
                  <a:schemeClr val="accent3">
                    <a:lumMod val="60000"/>
                    <a:lumOff val="40000"/>
                  </a:schemeClr>
                </a:solidFill>
                <a:latin typeface="BentonSansCond Book"/>
              </a:rPr>
              <a:t>Mike Casey</a:t>
            </a:r>
          </a:p>
          <a:p>
            <a:r>
              <a:rPr lang="en-US" sz="2800" dirty="0">
                <a:solidFill>
                  <a:schemeClr val="bg1"/>
                </a:solidFill>
                <a:latin typeface="BentonSansCond Book"/>
              </a:rPr>
              <a:t>	</a:t>
            </a:r>
            <a:r>
              <a:rPr lang="en-US" sz="2400" dirty="0">
                <a:solidFill>
                  <a:schemeClr val="bg1"/>
                </a:solidFill>
                <a:latin typeface="BentonSansCond Book"/>
              </a:rPr>
              <a:t>Director of Technical Operations</a:t>
            </a:r>
          </a:p>
          <a:p>
            <a:r>
              <a:rPr lang="en-US" sz="2800" dirty="0">
                <a:solidFill>
                  <a:schemeClr val="accent3">
                    <a:lumMod val="60000"/>
                    <a:lumOff val="40000"/>
                  </a:schemeClr>
                </a:solidFill>
                <a:latin typeface="BentonSansCond Book"/>
              </a:rPr>
              <a:t>Darrell Myers</a:t>
            </a:r>
          </a:p>
          <a:p>
            <a:r>
              <a:rPr lang="en-US" sz="2800" dirty="0">
                <a:solidFill>
                  <a:schemeClr val="bg1"/>
                </a:solidFill>
                <a:latin typeface="BentonSansCond Book"/>
              </a:rPr>
              <a:t>	</a:t>
            </a:r>
            <a:r>
              <a:rPr lang="en-US" sz="2400" dirty="0">
                <a:solidFill>
                  <a:schemeClr val="bg1"/>
                </a:solidFill>
                <a:latin typeface="BentonSansCond Book"/>
              </a:rPr>
              <a:t>Post Production and Quality Control Specialist</a:t>
            </a:r>
          </a:p>
          <a:p>
            <a:endParaRPr lang="en-US" sz="1400" dirty="0">
              <a:solidFill>
                <a:schemeClr val="bg1"/>
              </a:solidFill>
              <a:latin typeface="BentonSansCond Book"/>
            </a:endParaRPr>
          </a:p>
          <a:p>
            <a:r>
              <a:rPr lang="en-US" sz="2800" dirty="0">
                <a:solidFill>
                  <a:schemeClr val="bg1"/>
                </a:solidFill>
                <a:latin typeface="BentonSansCond Book"/>
              </a:rPr>
              <a:t>Media Digitization and Preservation Initiative</a:t>
            </a:r>
          </a:p>
          <a:p>
            <a:r>
              <a:rPr lang="en-US" sz="2800" dirty="0">
                <a:solidFill>
                  <a:schemeClr val="bg1"/>
                </a:solidFill>
                <a:latin typeface="BentonSansCond Book"/>
              </a:rPr>
              <a:t>Indiana University   </a:t>
            </a:r>
          </a:p>
          <a:p>
            <a:endParaRPr lang="en-US" sz="1200" dirty="0">
              <a:solidFill>
                <a:schemeClr val="bg1"/>
              </a:solidFill>
              <a:latin typeface="BentonSansCond Book"/>
            </a:endParaRPr>
          </a:p>
          <a:p>
            <a:r>
              <a:rPr lang="en-US" sz="2000" dirty="0">
                <a:solidFill>
                  <a:schemeClr val="bg1"/>
                </a:solidFill>
                <a:latin typeface="BentonSansCond Book"/>
              </a:rPr>
              <a:t>Blog: </a:t>
            </a:r>
            <a:r>
              <a:rPr lang="en-US" sz="2000" dirty="0">
                <a:solidFill>
                  <a:schemeClr val="bg1"/>
                </a:solidFill>
                <a:latin typeface="BentonSansCond Book"/>
                <a:hlinkClick r:id="rId3"/>
              </a:rPr>
              <a:t>http://blogs.iu.edu/mdpi/</a:t>
            </a:r>
            <a:endParaRPr lang="en-US" sz="2000" dirty="0">
              <a:solidFill>
                <a:schemeClr val="bg1"/>
              </a:solidFill>
              <a:latin typeface="BentonSansCond Book"/>
            </a:endParaRPr>
          </a:p>
          <a:p>
            <a:endParaRPr lang="en-US" sz="2800" dirty="0">
              <a:solidFill>
                <a:schemeClr val="bg1"/>
              </a:solidFill>
              <a:latin typeface="BentonSansCond Book"/>
            </a:endParaRPr>
          </a:p>
          <a:p>
            <a:endParaRPr lang="en-US" sz="2800" dirty="0">
              <a:solidFill>
                <a:schemeClr val="bg1"/>
              </a:solidFill>
              <a:latin typeface="BentonSansCond Book"/>
            </a:endParaRPr>
          </a:p>
          <a:p>
            <a:endParaRPr lang="en-US" sz="2800" dirty="0">
              <a:solidFill>
                <a:schemeClr val="bg1"/>
              </a:solidFill>
              <a:latin typeface="BentonSansCond Book"/>
            </a:endParaRPr>
          </a:p>
        </p:txBody>
      </p:sp>
    </p:spTree>
    <p:extLst>
      <p:ext uri="{BB962C8B-B14F-4D97-AF65-F5344CB8AC3E}">
        <p14:creationId xmlns:p14="http://schemas.microsoft.com/office/powerpoint/2010/main" val="4080859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QC</a:t>
            </a:r>
          </a:p>
          <a:p>
            <a:pPr marL="457200" indent="-457200">
              <a:buFont typeface="Arial"/>
              <a:buChar char="•"/>
            </a:pPr>
            <a:r>
              <a:rPr lang="en-US" sz="2800" dirty="0">
                <a:latin typeface="Calibri" panose="020F0502020204030204" pitchFamily="34" charset="0"/>
                <a:cs typeface="Calibri" panose="020F0502020204030204" pitchFamily="34" charset="0"/>
              </a:rPr>
              <a:t>Make certain or verify</a:t>
            </a:r>
          </a:p>
          <a:p>
            <a:pPr marL="457200" indent="-457200">
              <a:buFont typeface="Arial"/>
              <a:buChar char="•"/>
            </a:pPr>
            <a:r>
              <a:rPr lang="en-US" sz="2800" dirty="0">
                <a:latin typeface="Calibri" panose="020F0502020204030204" pitchFamily="34" charset="0"/>
                <a:cs typeface="Calibri" panose="020F0502020204030204" pitchFamily="34" charset="0"/>
              </a:rPr>
              <a:t>Reactive</a:t>
            </a:r>
          </a:p>
          <a:p>
            <a:pPr marL="457200" indent="-457200">
              <a:buFont typeface="Arial"/>
              <a:buChar char="•"/>
            </a:pPr>
            <a:r>
              <a:rPr lang="en-US" sz="2800" dirty="0">
                <a:latin typeface="Calibri" panose="020F0502020204030204" pitchFamily="34" charset="0"/>
                <a:cs typeface="Calibri" panose="020F0502020204030204" pitchFamily="34" charset="0"/>
              </a:rPr>
              <a:t>Product oriented – checking products</a:t>
            </a:r>
          </a:p>
          <a:p>
            <a:pPr marL="457200" indent="-457200">
              <a:buFont typeface="Arial"/>
              <a:buChar char="•"/>
            </a:pPr>
            <a:r>
              <a:rPr lang="en-US" sz="2800" dirty="0">
                <a:latin typeface="Calibri" panose="020F0502020204030204" pitchFamily="34" charset="0"/>
                <a:cs typeface="Calibri" panose="020F0502020204030204" pitchFamily="34" charset="0"/>
              </a:rPr>
              <a:t>Adherence to a defined set of criteria or requirements</a:t>
            </a:r>
          </a:p>
          <a:p>
            <a:endParaRPr lang="en-US" sz="900" dirty="0">
              <a:solidFill>
                <a:schemeClr val="bg1"/>
              </a:solidFill>
              <a:latin typeface="Calibri" panose="020F0502020204030204" pitchFamily="34" charset="0"/>
              <a:cs typeface="Calibri" panose="020F0502020204030204" pitchFamily="34" charset="0"/>
            </a:endParaRPr>
          </a:p>
          <a:p>
            <a:pPr algn="ctr"/>
            <a:r>
              <a:rPr lang="en-US" sz="2800" dirty="0">
                <a:solidFill>
                  <a:schemeClr val="bg1"/>
                </a:solidFill>
                <a:latin typeface="Calibri" panose="020F0502020204030204" pitchFamily="34" charset="0"/>
                <a:cs typeface="Calibri" panose="020F0502020204030204" pitchFamily="34" charset="0"/>
              </a:rPr>
              <a:t>(American Society for Quality) </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82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QA</a:t>
            </a:r>
          </a:p>
          <a:p>
            <a:pPr marL="457200" indent="-457200">
              <a:buFont typeface="Arial"/>
              <a:buChar char="•"/>
            </a:pPr>
            <a:r>
              <a:rPr lang="en-US" sz="2800" dirty="0">
                <a:latin typeface="Calibri" panose="020F0502020204030204" pitchFamily="34" charset="0"/>
                <a:cs typeface="Calibri" panose="020F0502020204030204" pitchFamily="34" charset="0"/>
              </a:rPr>
              <a:t>Provides confidence</a:t>
            </a:r>
          </a:p>
          <a:p>
            <a:pPr marL="457200" indent="-457200">
              <a:buFont typeface="Arial"/>
              <a:buChar char="•"/>
            </a:pPr>
            <a:r>
              <a:rPr lang="en-US" sz="2800" dirty="0">
                <a:latin typeface="Calibri" panose="020F0502020204030204" pitchFamily="34" charset="0"/>
                <a:cs typeface="Calibri" panose="020F0502020204030204" pitchFamily="34" charset="0"/>
              </a:rPr>
              <a:t>Proactive</a:t>
            </a:r>
          </a:p>
          <a:p>
            <a:pPr marL="457200" indent="-457200">
              <a:buFont typeface="Arial"/>
              <a:buChar char="•"/>
            </a:pPr>
            <a:r>
              <a:rPr lang="en-US" sz="2800" dirty="0">
                <a:latin typeface="Calibri" panose="020F0502020204030204" pitchFamily="34" charset="0"/>
                <a:cs typeface="Calibri" panose="020F0502020204030204" pitchFamily="34" charset="0"/>
              </a:rPr>
              <a:t>Process oriented</a:t>
            </a:r>
          </a:p>
          <a:p>
            <a:pPr marL="457200" indent="-457200">
              <a:buFont typeface="Arial"/>
              <a:buChar char="•"/>
            </a:pPr>
            <a:r>
              <a:rPr lang="en-US" sz="2800" dirty="0">
                <a:latin typeface="Calibri" panose="020F0502020204030204" pitchFamily="34" charset="0"/>
                <a:cs typeface="Calibri" panose="020F0502020204030204" pitchFamily="34" charset="0"/>
              </a:rPr>
              <a:t>Activities that ensure spec </a:t>
            </a:r>
            <a:r>
              <a:rPr lang="en-US" sz="2800" dirty="0">
                <a:solidFill>
                  <a:schemeClr val="accent5">
                    <a:lumMod val="75000"/>
                  </a:schemeClr>
                </a:solidFill>
                <a:latin typeface="Calibri" panose="020F0502020204030204" pitchFamily="34" charset="0"/>
                <a:cs typeface="Calibri" panose="020F0502020204030204" pitchFamily="34" charset="0"/>
              </a:rPr>
              <a:t>will be </a:t>
            </a:r>
            <a:r>
              <a:rPr lang="en-US" sz="2800" dirty="0">
                <a:latin typeface="Calibri" panose="020F0502020204030204" pitchFamily="34" charset="0"/>
                <a:cs typeface="Calibri" panose="020F0502020204030204" pitchFamily="34" charset="0"/>
              </a:rPr>
              <a:t>met</a:t>
            </a:r>
          </a:p>
          <a:p>
            <a:pPr marL="457200" indent="-457200">
              <a:buFont typeface="Arial"/>
              <a:buChar char="•"/>
            </a:pPr>
            <a:r>
              <a:rPr lang="en-US" sz="2800" dirty="0">
                <a:latin typeface="Calibri" panose="020F0502020204030204" pitchFamily="34" charset="0"/>
                <a:cs typeface="Calibri" panose="020F0502020204030204" pitchFamily="34" charset="0"/>
              </a:rPr>
              <a:t>Part of system planning and design</a:t>
            </a:r>
          </a:p>
        </p:txBody>
      </p:sp>
    </p:spTree>
    <p:extLst>
      <p:ext uri="{BB962C8B-B14F-4D97-AF65-F5344CB8AC3E}">
        <p14:creationId xmlns:p14="http://schemas.microsoft.com/office/powerpoint/2010/main" val="259998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QA Areas</a:t>
            </a:r>
          </a:p>
          <a:p>
            <a:pPr marL="457200" indent="-457200">
              <a:buFont typeface="Arial"/>
              <a:buChar char="•"/>
            </a:pPr>
            <a:r>
              <a:rPr lang="en-US" sz="2800" dirty="0">
                <a:latin typeface="Calibri" panose="020F0502020204030204" pitchFamily="34" charset="0"/>
                <a:cs typeface="Calibri" panose="020F0502020204030204" pitchFamily="34" charset="0"/>
              </a:rPr>
              <a:t>Personnel</a:t>
            </a:r>
          </a:p>
          <a:p>
            <a:pPr marL="457200" indent="-457200">
              <a:buFont typeface="Arial"/>
              <a:buChar char="•"/>
            </a:pPr>
            <a:r>
              <a:rPr lang="en-US" sz="2800" dirty="0">
                <a:latin typeface="Calibri" panose="020F0502020204030204" pitchFamily="34" charset="0"/>
                <a:cs typeface="Calibri" panose="020F0502020204030204" pitchFamily="34" charset="0"/>
              </a:rPr>
              <a:t>Equipment</a:t>
            </a:r>
          </a:p>
          <a:p>
            <a:pPr marL="457200" indent="-457200">
              <a:buFont typeface="Arial"/>
              <a:buChar char="•"/>
            </a:pPr>
            <a:r>
              <a:rPr lang="en-US" sz="2800" dirty="0">
                <a:latin typeface="Calibri" panose="020F0502020204030204" pitchFamily="34" charset="0"/>
                <a:cs typeface="Calibri" panose="020F0502020204030204" pitchFamily="34" charset="0"/>
              </a:rPr>
              <a:t>Techniques</a:t>
            </a:r>
          </a:p>
          <a:p>
            <a:pPr marL="457200" indent="-457200">
              <a:buFont typeface="Arial"/>
              <a:buChar char="•"/>
            </a:pPr>
            <a:r>
              <a:rPr lang="en-US" sz="2800" dirty="0">
                <a:latin typeface="Calibri" panose="020F0502020204030204" pitchFamily="34" charset="0"/>
                <a:cs typeface="Calibri" panose="020F0502020204030204" pitchFamily="34" charset="0"/>
              </a:rPr>
              <a:t>Practices</a:t>
            </a:r>
          </a:p>
          <a:p>
            <a:pPr marL="457200" indent="-457200">
              <a:buFont typeface="Arial"/>
              <a:buChar char="•"/>
            </a:pPr>
            <a:r>
              <a:rPr lang="en-US" sz="2800" dirty="0">
                <a:latin typeface="Calibri" panose="020F0502020204030204" pitchFamily="34" charset="0"/>
                <a:cs typeface="Calibri" panose="020F0502020204030204" pitchFamily="34" charset="0"/>
              </a:rPr>
              <a:t>Documentation</a:t>
            </a:r>
          </a:p>
        </p:txBody>
      </p:sp>
    </p:spTree>
    <p:extLst>
      <p:ext uri="{BB962C8B-B14F-4D97-AF65-F5344CB8AC3E}">
        <p14:creationId xmlns:p14="http://schemas.microsoft.com/office/powerpoint/2010/main" val="374957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QC </a:t>
            </a:r>
          </a:p>
          <a:p>
            <a:pPr marL="457200" indent="-457200">
              <a:buFont typeface="Arial"/>
              <a:buChar char="•"/>
            </a:pPr>
            <a:r>
              <a:rPr lang="en-US" sz="2800" dirty="0">
                <a:latin typeface="Calibri" panose="020F0502020204030204" pitchFamily="34" charset="0"/>
                <a:cs typeface="Calibri" panose="020F0502020204030204" pitchFamily="34" charset="0"/>
              </a:rPr>
              <a:t>Critical for clients (institutions)</a:t>
            </a:r>
          </a:p>
          <a:p>
            <a:pPr marL="457200" indent="-457200">
              <a:buFont typeface="Arial"/>
              <a:buChar char="•"/>
            </a:pPr>
            <a:r>
              <a:rPr lang="en-US" sz="2800" dirty="0">
                <a:latin typeface="Calibri" panose="020F0502020204030204" pitchFamily="34" charset="0"/>
                <a:cs typeface="Calibri" panose="020F0502020204030204" pitchFamily="34" charset="0"/>
              </a:rPr>
              <a:t>Performing due diligence</a:t>
            </a:r>
          </a:p>
          <a:p>
            <a:pPr marL="457200" indent="-457200">
              <a:buFont typeface="Arial"/>
              <a:buChar char="•"/>
            </a:pPr>
            <a:r>
              <a:rPr lang="en-US" sz="2800" dirty="0">
                <a:latin typeface="Calibri" panose="020F0502020204030204" pitchFamily="34" charset="0"/>
                <a:cs typeface="Calibri" panose="020F0502020204030204" pitchFamily="34" charset="0"/>
              </a:rPr>
              <a:t>Confirm that digitization products are preservation-worthy (meet defined specification)</a:t>
            </a:r>
          </a:p>
          <a:p>
            <a:pPr marL="457200" indent="-457200">
              <a:buFont typeface="Arial"/>
              <a:buChar char="•"/>
            </a:pPr>
            <a:r>
              <a:rPr lang="en-US" sz="2800" dirty="0">
                <a:latin typeface="Calibri" panose="020F0502020204030204" pitchFamily="34" charset="0"/>
                <a:cs typeface="Calibri" panose="020F0502020204030204" pitchFamily="34" charset="0"/>
              </a:rPr>
              <a:t>80% effective at best (QC for QC?)</a:t>
            </a:r>
          </a:p>
        </p:txBody>
      </p:sp>
    </p:spTree>
    <p:extLst>
      <p:ext uri="{BB962C8B-B14F-4D97-AF65-F5344CB8AC3E}">
        <p14:creationId xmlns:p14="http://schemas.microsoft.com/office/powerpoint/2010/main" val="89176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QA </a:t>
            </a:r>
          </a:p>
          <a:p>
            <a:pPr marL="457200" indent="-457200">
              <a:buFont typeface="Arial"/>
              <a:buChar char="•"/>
            </a:pPr>
            <a:r>
              <a:rPr lang="en-US" sz="2800" dirty="0">
                <a:latin typeface="Calibri" panose="020F0502020204030204" pitchFamily="34" charset="0"/>
                <a:cs typeface="Calibri" panose="020F0502020204030204" pitchFamily="34" charset="0"/>
              </a:rPr>
              <a:t>Critical for vendors</a:t>
            </a:r>
          </a:p>
          <a:p>
            <a:pPr marL="457200" indent="-457200">
              <a:buFont typeface="Arial"/>
              <a:buChar char="•"/>
            </a:pPr>
            <a:r>
              <a:rPr lang="en-US" sz="2800" dirty="0">
                <a:latin typeface="Calibri" panose="020F0502020204030204" pitchFamily="34" charset="0"/>
                <a:cs typeface="Calibri" panose="020F0502020204030204" pitchFamily="34" charset="0"/>
              </a:rPr>
              <a:t>Can’t rely on inspection for quality</a:t>
            </a:r>
          </a:p>
          <a:p>
            <a:pPr marL="457200" indent="-457200">
              <a:buFont typeface="Arial"/>
              <a:buChar char="•"/>
            </a:pPr>
            <a:r>
              <a:rPr lang="en-US" sz="2800" dirty="0">
                <a:latin typeface="Calibri" panose="020F0502020204030204" pitchFamily="34" charset="0"/>
                <a:cs typeface="Calibri" panose="020F0502020204030204" pitchFamily="34" charset="0"/>
              </a:rPr>
              <a:t>Continual improvement of the system</a:t>
            </a:r>
          </a:p>
          <a:p>
            <a:pPr marL="457200" indent="-457200">
              <a:buFont typeface="Arial"/>
              <a:buChar char="•"/>
            </a:pPr>
            <a:r>
              <a:rPr lang="en-US" sz="2800" dirty="0">
                <a:latin typeface="Calibri" panose="020F0502020204030204" pitchFamily="34" charset="0"/>
                <a:cs typeface="Calibri" panose="020F0502020204030204" pitchFamily="34" charset="0"/>
              </a:rPr>
              <a:t>Identify systemic problems and places for improvement</a:t>
            </a:r>
          </a:p>
        </p:txBody>
      </p:sp>
    </p:spTree>
    <p:extLst>
      <p:ext uri="{BB962C8B-B14F-4D97-AF65-F5344CB8AC3E}">
        <p14:creationId xmlns:p14="http://schemas.microsoft.com/office/powerpoint/2010/main" val="3588348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a:t>
            </a:r>
          </a:p>
        </p:txBody>
      </p:sp>
      <p:sp>
        <p:nvSpPr>
          <p:cNvPr id="3" name="Content Placeholder 2"/>
          <p:cNvSpPr>
            <a:spLocks noGrp="1"/>
          </p:cNvSpPr>
          <p:nvPr>
            <p:ph idx="1"/>
          </p:nvPr>
        </p:nvSpPr>
        <p:spPr>
          <a:xfrm>
            <a:off x="1540197" y="1251722"/>
            <a:ext cx="6998558" cy="5302759"/>
          </a:xfrm>
        </p:spPr>
        <p:txBody>
          <a:bodyPr>
            <a:noAutofit/>
          </a:bodyPr>
          <a:lstStyle/>
          <a:p>
            <a:r>
              <a:rPr lang="en-US" b="1" dirty="0">
                <a:solidFill>
                  <a:schemeClr val="tx2">
                    <a:lumMod val="60000"/>
                    <a:lumOff val="40000"/>
                  </a:schemeClr>
                </a:solidFill>
                <a:latin typeface="Calibri" panose="020F0502020204030204" pitchFamily="34" charset="0"/>
                <a:cs typeface="Calibri" panose="020F0502020204030204" pitchFamily="34" charset="0"/>
              </a:rPr>
              <a:t>Types of QC</a:t>
            </a:r>
            <a:endParaRPr lang="en-US" dirty="0">
              <a:latin typeface="Calibri" panose="020F0502020204030204" pitchFamily="34" charset="0"/>
              <a:cs typeface="Calibri" panose="020F0502020204030204" pitchFamily="34" charset="0"/>
            </a:endParaRPr>
          </a:p>
          <a:p>
            <a:endParaRPr lang="en-US" sz="800" dirty="0">
              <a:latin typeface="Calibri" panose="020F0502020204030204" pitchFamily="34" charset="0"/>
              <a:cs typeface="Calibri" panose="020F0502020204030204" pitchFamily="34" charset="0"/>
            </a:endParaRPr>
          </a:p>
          <a:p>
            <a:r>
              <a:rPr lang="en-US" sz="2800" dirty="0">
                <a:solidFill>
                  <a:schemeClr val="bg1"/>
                </a:solidFill>
                <a:latin typeface="Calibri" panose="020F0502020204030204" pitchFamily="34" charset="0"/>
                <a:cs typeface="Calibri" panose="020F0502020204030204" pitchFamily="34" charset="0"/>
              </a:rPr>
              <a:t>1. Automated (Machine-based)</a:t>
            </a:r>
            <a:endParaRPr lang="en-US" sz="1000" dirty="0">
              <a:solidFill>
                <a:schemeClr val="bg1"/>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2</a:t>
            </a:r>
            <a:r>
              <a:rPr lang="en-US" sz="2800" dirty="0">
                <a:solidFill>
                  <a:schemeClr val="bg1"/>
                </a:solidFill>
                <a:latin typeface="Calibri" panose="020F0502020204030204" pitchFamily="34" charset="0"/>
                <a:cs typeface="Calibri" panose="020F0502020204030204" pitchFamily="34" charset="0"/>
              </a:rPr>
              <a:t>. Manual (Human-intensive)</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10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a:t>
            </a:r>
          </a:p>
        </p:txBody>
      </p:sp>
      <p:sp>
        <p:nvSpPr>
          <p:cNvPr id="3" name="Content Placeholder 2"/>
          <p:cNvSpPr>
            <a:spLocks noGrp="1"/>
          </p:cNvSpPr>
          <p:nvPr>
            <p:ph idx="1"/>
          </p:nvPr>
        </p:nvSpPr>
        <p:spPr>
          <a:xfrm>
            <a:off x="1174437" y="1189549"/>
            <a:ext cx="6998558" cy="1660529"/>
          </a:xfrm>
        </p:spPr>
        <p:txBody>
          <a:bodyPr>
            <a:normAutofit/>
          </a:bodyPr>
          <a:lstStyle/>
          <a:p>
            <a:r>
              <a:rPr lang="en-US" sz="3500" dirty="0">
                <a:latin typeface="Calibri" panose="020F0502020204030204" pitchFamily="34" charset="0"/>
                <a:cs typeface="Calibri" panose="020F0502020204030204" pitchFamily="34" charset="0"/>
              </a:rPr>
              <a:t>Types of QC</a:t>
            </a:r>
          </a:p>
          <a:p>
            <a:pPr marL="457200" indent="-457200">
              <a:buFont typeface="Arial"/>
              <a:buChar char="•"/>
            </a:pPr>
            <a:r>
              <a:rPr lang="en-US" sz="2800" dirty="0">
                <a:latin typeface="Calibri" panose="020F0502020204030204" pitchFamily="34" charset="0"/>
                <a:cs typeface="Calibri" panose="020F0502020204030204" pitchFamily="34" charset="0"/>
              </a:rPr>
              <a:t>Machine-based – software tools</a:t>
            </a:r>
          </a:p>
          <a:p>
            <a:pPr marL="457200" indent="-457200">
              <a:buFont typeface="Arial"/>
              <a:buChar char="•"/>
            </a:pPr>
            <a:r>
              <a:rPr lang="en-US" sz="2800" dirty="0">
                <a:latin typeface="Calibri" panose="020F0502020204030204" pitchFamily="34" charset="0"/>
                <a:cs typeface="Calibri" panose="020F0502020204030204" pitchFamily="34" charset="0"/>
              </a:rPr>
              <a:t>Commercial and open source</a:t>
            </a:r>
          </a:p>
          <a:p>
            <a:pPr marL="457200" indent="-457200">
              <a:buFont typeface="Arial"/>
              <a:buChar char="•"/>
            </a:pPr>
            <a:endParaRPr lang="en-US" sz="28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290" y="3383002"/>
            <a:ext cx="2286000" cy="2286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942" y="5040867"/>
            <a:ext cx="2783547" cy="16459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03" y="3938573"/>
            <a:ext cx="3162300" cy="10572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203" y="2850078"/>
            <a:ext cx="1219200" cy="752475"/>
          </a:xfrm>
          <a:prstGeom prst="rect">
            <a:avLst/>
          </a:prstGeom>
        </p:spPr>
      </p:pic>
    </p:spTree>
    <p:extLst>
      <p:ext uri="{BB962C8B-B14F-4D97-AF65-F5344CB8AC3E}">
        <p14:creationId xmlns:p14="http://schemas.microsoft.com/office/powerpoint/2010/main" val="151299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a:t>
            </a:r>
          </a:p>
        </p:txBody>
      </p:sp>
      <p:sp>
        <p:nvSpPr>
          <p:cNvPr id="3" name="Content Placeholder 2"/>
          <p:cNvSpPr>
            <a:spLocks noGrp="1"/>
          </p:cNvSpPr>
          <p:nvPr>
            <p:ph idx="1"/>
          </p:nvPr>
        </p:nvSpPr>
        <p:spPr>
          <a:xfrm>
            <a:off x="1174437" y="1189549"/>
            <a:ext cx="6998558" cy="1236687"/>
          </a:xfrm>
        </p:spPr>
        <p:txBody>
          <a:bodyPr>
            <a:noAutofit/>
          </a:bodyPr>
          <a:lstStyle/>
          <a:p>
            <a:r>
              <a:rPr lang="en-US" dirty="0">
                <a:latin typeface="Calibri" panose="020F0502020204030204" pitchFamily="34" charset="0"/>
                <a:cs typeface="Calibri" panose="020F0502020204030204" pitchFamily="34" charset="0"/>
              </a:rPr>
              <a:t>Types of QC</a:t>
            </a:r>
          </a:p>
          <a:p>
            <a:pPr marL="457200" indent="-457200">
              <a:buFont typeface="Arial"/>
              <a:buChar char="•"/>
            </a:pPr>
            <a:r>
              <a:rPr lang="en-US" sz="2800" dirty="0">
                <a:latin typeface="Calibri" panose="020F0502020204030204" pitchFamily="34" charset="0"/>
                <a:cs typeface="Calibri" panose="020F0502020204030204" pitchFamily="34" charset="0"/>
              </a:rPr>
              <a:t>Machine-based – software tools</a:t>
            </a:r>
          </a:p>
          <a:p>
            <a:pPr marL="457200" indent="-457200">
              <a:buFont typeface="Arial"/>
              <a:buChar char="•"/>
            </a:pPr>
            <a:r>
              <a:rPr lang="en-US" sz="2800" dirty="0">
                <a:latin typeface="Calibri" panose="020F0502020204030204" pitchFamily="34" charset="0"/>
                <a:cs typeface="Calibri" panose="020F0502020204030204" pitchFamily="34" charset="0"/>
              </a:rPr>
              <a:t>In-house scripts</a:t>
            </a:r>
          </a:p>
        </p:txBody>
      </p:sp>
      <p:sp>
        <p:nvSpPr>
          <p:cNvPr id="7" name="Rectangle 3"/>
          <p:cNvSpPr>
            <a:spLocks noChangeArrowheads="1"/>
          </p:cNvSpPr>
          <p:nvPr/>
        </p:nvSpPr>
        <p:spPr bwMode="auto">
          <a:xfrm>
            <a:off x="781540" y="3399787"/>
            <a:ext cx="7580922"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Unicode MS"/>
                <a:ea typeface="Calibri" panose="020F0502020204030204" pitchFamily="34" charset="0"/>
                <a:cs typeface="Courier New" panose="02070309020205020404" pitchFamily="49" charset="0"/>
              </a:rPr>
              <a:t>[</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2017-04-14 18:22:13] [Xcoder:xcode-03:process_objects] Object 45000000242963 state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change: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delivery_notify</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-&gt;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in_qc</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Object is being checked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[2017-04-14 18:22:14] [Xcoder:xcode-03:process_objects] Object 45000000242963 state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change: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in_qc</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-&gt; failed; Object has failed Auto QC checks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pres</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/01: Cannot instantiate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ffprobe</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object 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srv</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/scratch/transcoder_workspace_xcode-03_prod//MDPI_45000000242963.20170414-174405/data/MDPI_45000000242963_01_pres.mkv.  Corrupted?</a:t>
            </a:r>
            <a:r>
              <a:rPr kumimoji="0" lang="en-US" altLang="en-US" sz="1400" b="0" i="0" u="none" strike="noStrike" cap="none" normalizeH="0" baseline="0" dirty="0">
                <a:ln>
                  <a:noFill/>
                </a:ln>
                <a:solidFill>
                  <a:schemeClr val="bg1"/>
                </a:solidFill>
                <a:effectLst/>
              </a:rPr>
              <a:t> </a:t>
            </a:r>
            <a:endParaRPr kumimoji="0" lang="en-US" altLang="en-US" sz="14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[2018-04-04 02:47:28] [Xcoder:xcode-02:process_objects] Object 45000000220183 state change: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in_qc</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-&gt; failed;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2">
                    <a:lumMod val="60000"/>
                    <a:lumOff val="40000"/>
                  </a:schemeClr>
                </a:solidFill>
                <a:effectLst/>
                <a:latin typeface="Arial Unicode MS"/>
                <a:ea typeface="Calibri" panose="020F0502020204030204" pitchFamily="34" charset="0"/>
                <a:cs typeface="Courier New" panose="02070309020205020404" pitchFamily="49" charset="0"/>
              </a:rPr>
              <a:t>Object has failed Auto QC checks</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mezz</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/01: Expected 4 for number of audio streams(</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format:default</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but got 1 instead.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mezz</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/01: Expected 1 for audio channels(audio:0) but got 2 instead.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pres</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/01: Expected 4 for number of audio streams(</a:t>
            </a:r>
            <a:r>
              <a:rPr kumimoji="0" lang="en-US" altLang="en-US" sz="1400" b="0" i="0" u="none" strike="noStrike" cap="none" normalizeH="0" baseline="0" dirty="0" err="1">
                <a:ln>
                  <a:noFill/>
                </a:ln>
                <a:solidFill>
                  <a:schemeClr val="bg1"/>
                </a:solidFill>
                <a:effectLst/>
                <a:latin typeface="Arial Unicode MS"/>
                <a:ea typeface="Calibri" panose="020F0502020204030204" pitchFamily="34" charset="0"/>
                <a:cs typeface="Courier New" panose="02070309020205020404" pitchFamily="49" charset="0"/>
              </a:rPr>
              <a:t>format:default</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 but got 1 instead.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chemeClr val="tx2">
                    <a:lumMod val="60000"/>
                    <a:lumOff val="40000"/>
                  </a:schemeClr>
                </a:solidFill>
                <a:effectLst/>
                <a:latin typeface="Arial Unicode MS"/>
                <a:ea typeface="Calibri" panose="020F0502020204030204" pitchFamily="34" charset="0"/>
                <a:cs typeface="Courier New" panose="02070309020205020404" pitchFamily="49" charset="0"/>
              </a:rPr>
              <a:t>pres</a:t>
            </a:r>
            <a:r>
              <a:rPr kumimoji="0" lang="en-US" altLang="en-US" sz="1400" b="0" i="0" u="none" strike="noStrike" cap="none" normalizeH="0" baseline="0" dirty="0">
                <a:ln>
                  <a:noFill/>
                </a:ln>
                <a:solidFill>
                  <a:schemeClr val="tx2">
                    <a:lumMod val="60000"/>
                    <a:lumOff val="40000"/>
                  </a:schemeClr>
                </a:solidFill>
                <a:effectLst/>
                <a:latin typeface="Arial Unicode MS"/>
                <a:ea typeface="Calibri" panose="020F0502020204030204" pitchFamily="34" charset="0"/>
                <a:cs typeface="Courier New" panose="02070309020205020404" pitchFamily="49" charset="0"/>
              </a:rPr>
              <a:t>/01: Expected 1 for audio channels(audio:0) but got 2 instead</a:t>
            </a:r>
            <a:r>
              <a:rPr kumimoji="0" lang="en-US" altLang="en-US" sz="1400" b="0" i="0" u="none" strike="noStrike" cap="none" normalizeH="0" baseline="0" dirty="0">
                <a:ln>
                  <a:noFill/>
                </a:ln>
                <a:solidFill>
                  <a:schemeClr val="bg1"/>
                </a:solidFill>
                <a:effectLst/>
                <a:latin typeface="Arial Unicode MS"/>
                <a:ea typeface="Calibri" panose="020F0502020204030204" pitchFamily="34" charset="0"/>
                <a:cs typeface="Courier New" panose="02070309020205020404" pitchFamily="49" charset="0"/>
              </a:rPr>
              <a:t>.</a:t>
            </a:r>
            <a:r>
              <a:rPr kumimoji="0" lang="en-US" altLang="en-US" sz="1400" b="0" i="0" u="none" strike="noStrike" cap="none" normalizeH="0" baseline="0" dirty="0">
                <a:ln>
                  <a:noFill/>
                </a:ln>
                <a:solidFill>
                  <a:schemeClr val="bg1"/>
                </a:solidFill>
                <a:effectLst/>
              </a:rPr>
              <a:t> </a:t>
            </a:r>
            <a:endParaRPr kumimoji="0" lang="en-US" altLang="en-US" sz="1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7233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672667"/>
          </a:xfrm>
        </p:spPr>
        <p:txBody>
          <a:bodyPr>
            <a:normAutofit/>
          </a:bodyPr>
          <a:lstStyle/>
          <a:p>
            <a:r>
              <a:rPr lang="en-US" dirty="0">
                <a:latin typeface="Calibri" panose="020F0502020204030204" pitchFamily="34" charset="0"/>
                <a:cs typeface="Calibri" panose="020F0502020204030204" pitchFamily="34" charset="0"/>
              </a:rPr>
              <a:t>Types of QC</a:t>
            </a:r>
          </a:p>
          <a:p>
            <a:pPr marL="457200" indent="-457200">
              <a:buFont typeface="Arial"/>
              <a:buChar char="•"/>
            </a:pPr>
            <a:r>
              <a:rPr lang="en-US" sz="2800" dirty="0">
                <a:latin typeface="Calibri" panose="020F0502020204030204" pitchFamily="34" charset="0"/>
                <a:cs typeface="Calibri" panose="020F0502020204030204" pitchFamily="34" charset="0"/>
              </a:rPr>
              <a:t>Human-intensive</a:t>
            </a:r>
          </a:p>
          <a:p>
            <a:pPr marL="1200150" lvl="1" indent="-457200">
              <a:buFont typeface="Arial"/>
              <a:buChar char="•"/>
            </a:pPr>
            <a:r>
              <a:rPr lang="en-US" sz="2000" dirty="0">
                <a:latin typeface="Calibri" panose="020F0502020204030204" pitchFamily="34" charset="0"/>
                <a:cs typeface="Calibri" panose="020F0502020204030204" pitchFamily="34" charset="0"/>
              </a:rPr>
              <a:t>Relies on human senses</a:t>
            </a:r>
          </a:p>
          <a:p>
            <a:pPr marL="1200150" lvl="1" indent="-457200">
              <a:buFont typeface="Arial"/>
              <a:buChar char="•"/>
            </a:pPr>
            <a:r>
              <a:rPr lang="en-US" sz="2000" dirty="0">
                <a:latin typeface="Calibri" panose="020F0502020204030204" pitchFamily="34" charset="0"/>
                <a:cs typeface="Calibri" panose="020F0502020204030204" pitchFamily="34" charset="0"/>
              </a:rPr>
              <a:t>Characteristics not assessed well by machines</a:t>
            </a:r>
          </a:p>
          <a:p>
            <a:pPr marL="1600200" lvl="2" indent="-457200"/>
            <a:r>
              <a:rPr lang="en-US" sz="1600" dirty="0">
                <a:latin typeface="Calibri" panose="020F0502020204030204" pitchFamily="34" charset="0"/>
                <a:cs typeface="Calibri" panose="020F0502020204030204" pitchFamily="34" charset="0"/>
              </a:rPr>
              <a:t>Reversed audio, changes in speed</a:t>
            </a:r>
          </a:p>
          <a:p>
            <a:pPr marL="1600200" lvl="2" indent="-457200"/>
            <a:r>
              <a:rPr lang="en-US" sz="1600" dirty="0">
                <a:latin typeface="Calibri" panose="020F0502020204030204" pitchFamily="34" charset="0"/>
                <a:cs typeface="Calibri" panose="020F0502020204030204" pitchFamily="34" charset="0"/>
              </a:rPr>
              <a:t>Metadata </a:t>
            </a:r>
            <a:r>
              <a:rPr lang="en-US" sz="1600" dirty="0" err="1">
                <a:latin typeface="Calibri" panose="020F0502020204030204" pitchFamily="34" charset="0"/>
                <a:cs typeface="Calibri" panose="020F0502020204030204" pitchFamily="34" charset="0"/>
              </a:rPr>
              <a:t>mixup</a:t>
            </a:r>
            <a:r>
              <a:rPr lang="en-US" sz="1600" dirty="0">
                <a:latin typeface="Calibri" panose="020F0502020204030204" pitchFamily="34" charset="0"/>
                <a:cs typeface="Calibri" panose="020F0502020204030204" pitchFamily="34" charset="0"/>
              </a:rPr>
              <a:t>—content does not match title</a:t>
            </a:r>
          </a:p>
          <a:p>
            <a:pPr marL="1600200" lvl="2" indent="-457200"/>
            <a:r>
              <a:rPr lang="en-US" sz="1600" dirty="0">
                <a:latin typeface="Calibri" panose="020F0502020204030204" pitchFamily="34" charset="0"/>
                <a:cs typeface="Calibri" panose="020F0502020204030204" pitchFamily="34" charset="0"/>
              </a:rPr>
              <a:t>Metadata value is logical but incorrect</a:t>
            </a:r>
          </a:p>
          <a:p>
            <a:pPr marL="457200" indent="-457200">
              <a:buFont typeface="Arial"/>
              <a:buChar char="•"/>
            </a:pPr>
            <a:r>
              <a:rPr lang="en-US" sz="2800" dirty="0">
                <a:latin typeface="Calibri" panose="020F0502020204030204" pitchFamily="34" charset="0"/>
                <a:cs typeface="Calibri" panose="020F0502020204030204" pitchFamily="34" charset="0"/>
              </a:rPr>
              <a:t>QC—It takes a person…</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344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1251927"/>
          </a:xfrm>
        </p:spPr>
        <p:txBody>
          <a:bodyPr>
            <a:normAutofit fontScale="92500" lnSpcReduction="20000"/>
          </a:bodyPr>
          <a:lstStyle/>
          <a:p>
            <a:r>
              <a:rPr lang="en-US" dirty="0">
                <a:latin typeface="Calibri" panose="020F0502020204030204" pitchFamily="34" charset="0"/>
                <a:cs typeface="Calibri" panose="020F0502020204030204" pitchFamily="34" charset="0"/>
              </a:rPr>
              <a:t>Human-intensive QC</a:t>
            </a:r>
          </a:p>
          <a:p>
            <a:pPr marL="457200" indent="-457200">
              <a:buFont typeface="Arial"/>
              <a:buChar char="•"/>
            </a:pPr>
            <a:r>
              <a:rPr lang="en-US" sz="2800" dirty="0">
                <a:latin typeface="Calibri" panose="020F0502020204030204" pitchFamily="34" charset="0"/>
                <a:cs typeface="Calibri" panose="020F0502020204030204" pitchFamily="34" charset="0"/>
              </a:rPr>
              <a:t>Without source recording</a:t>
            </a:r>
          </a:p>
          <a:p>
            <a:pPr marL="457200" indent="-457200">
              <a:buFont typeface="Arial"/>
              <a:buChar char="•"/>
            </a:pPr>
            <a:r>
              <a:rPr lang="en-US" sz="2800" dirty="0">
                <a:latin typeface="Calibri" panose="020F0502020204030204" pitchFamily="34" charset="0"/>
                <a:cs typeface="Calibri" panose="020F0502020204030204" pitchFamily="34" charset="0"/>
              </a:rPr>
              <a:t>Direct– compare source recording with file</a:t>
            </a:r>
          </a:p>
          <a:p>
            <a:pPr marL="457200" indent="-457200">
              <a:buFont typeface="Arial"/>
              <a:buChar char="•"/>
            </a:pP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2050" name="Picture 2" descr="tape recorder: Reel to Reel Recorder Deck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371" y="3172345"/>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1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198940"/>
            <a:ext cx="7987553" cy="1056481"/>
          </a:xfrm>
        </p:spPr>
        <p:txBody>
          <a:bodyPr>
            <a:normAutofit/>
          </a:bodyPr>
          <a:lstStyle/>
          <a:p>
            <a:r>
              <a:rPr lang="en-US" sz="4000" dirty="0">
                <a:latin typeface="Calibri" panose="020F0502020204030204" pitchFamily="34" charset="0"/>
                <a:cs typeface="Calibri" panose="020F0502020204030204" pitchFamily="34" charset="0"/>
              </a:rPr>
              <a:t>MDPI</a:t>
            </a:r>
            <a:r>
              <a:rPr lang="en-US" sz="4324" dirty="0">
                <a:latin typeface="Calibri" panose="020F0502020204030204" pitchFamily="34" charset="0"/>
                <a:cs typeface="Calibri" panose="020F0502020204030204" pitchFamily="34" charset="0"/>
              </a:rPr>
              <a:t> Overview</a:t>
            </a:r>
          </a:p>
        </p:txBody>
      </p:sp>
      <p:sp>
        <p:nvSpPr>
          <p:cNvPr id="3" name="Content Placeholder 2"/>
          <p:cNvSpPr>
            <a:spLocks noGrp="1"/>
          </p:cNvSpPr>
          <p:nvPr>
            <p:ph idx="1"/>
          </p:nvPr>
        </p:nvSpPr>
        <p:spPr>
          <a:xfrm>
            <a:off x="1629368" y="1703582"/>
            <a:ext cx="6792718" cy="4149911"/>
          </a:xfrm>
        </p:spPr>
        <p:txBody>
          <a:bodyPr>
            <a:normAutofit/>
          </a:bodyPr>
          <a:lstStyle/>
          <a:p>
            <a:pPr marL="443569" indent="-443569">
              <a:buFont typeface="Arial"/>
              <a:buChar char="•"/>
            </a:pPr>
            <a:r>
              <a:rPr lang="en-US" dirty="0">
                <a:latin typeface="Calibri" panose="020F0502020204030204" pitchFamily="34" charset="0"/>
                <a:cs typeface="Calibri" panose="020F0502020204030204" pitchFamily="34" charset="0"/>
              </a:rPr>
              <a:t>Digitally preserve all significant audio and video</a:t>
            </a:r>
          </a:p>
          <a:p>
            <a:pPr marL="443569" indent="-443569">
              <a:buFont typeface="Arial"/>
              <a:buChar char="•"/>
            </a:pPr>
            <a:r>
              <a:rPr lang="en-US" dirty="0">
                <a:latin typeface="Calibri" panose="020F0502020204030204" pitchFamily="34" charset="0"/>
                <a:cs typeface="Calibri" panose="020F0502020204030204" pitchFamily="34" charset="0"/>
              </a:rPr>
              <a:t>Complete by IU Bicentennial in 2020</a:t>
            </a:r>
          </a:p>
          <a:p>
            <a:pPr marL="443569" indent="-443569">
              <a:buFont typeface="Arial"/>
              <a:buChar char="•"/>
            </a:pPr>
            <a:r>
              <a:rPr lang="en-US" dirty="0">
                <a:latin typeface="Calibri" panose="020F0502020204030204" pitchFamily="34" charset="0"/>
                <a:cs typeface="Calibri" panose="020F0502020204030204" pitchFamily="34" charset="0"/>
              </a:rPr>
              <a:t>University-wide initiative</a:t>
            </a:r>
          </a:p>
          <a:p>
            <a:pPr marL="443569" indent="-443569">
              <a:buFont typeface="Arial"/>
              <a:buChar char="•"/>
            </a:pPr>
            <a:r>
              <a:rPr lang="en-US" dirty="0">
                <a:latin typeface="Calibri" panose="020F0502020204030204" pitchFamily="34" charset="0"/>
                <a:cs typeface="Calibri" panose="020F0502020204030204" pitchFamily="34" charset="0"/>
              </a:rPr>
              <a:t>Film began in 2017</a:t>
            </a:r>
          </a:p>
          <a:p>
            <a:pPr marL="443569" indent="-443569">
              <a:buFont typeface="Arial"/>
              <a:buChar char="•"/>
            </a:pPr>
            <a:endParaRPr lang="en-US" sz="1147" dirty="0">
              <a:latin typeface="Calibri" panose="020F0502020204030204" pitchFamily="34" charset="0"/>
              <a:cs typeface="Calibri" panose="020F0502020204030204" pitchFamily="34" charset="0"/>
            </a:endParaRPr>
          </a:p>
          <a:p>
            <a:endParaRPr lang="en-US" sz="273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01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1571967"/>
          </a:xfrm>
        </p:spPr>
        <p:txBody>
          <a:bodyPr>
            <a:normAutofit lnSpcReduction="10000"/>
          </a:bodyPr>
          <a:lstStyle/>
          <a:p>
            <a:r>
              <a:rPr lang="en-US" dirty="0">
                <a:solidFill>
                  <a:srgbClr val="FF0000"/>
                </a:solidFill>
                <a:latin typeface="Calibri" panose="020F0502020204030204" pitchFamily="34" charset="0"/>
                <a:cs typeface="Calibri" panose="020F0502020204030204" pitchFamily="34" charset="0"/>
              </a:rPr>
              <a:t>Selection for QC</a:t>
            </a:r>
          </a:p>
          <a:p>
            <a:pPr marL="457200" indent="-457200">
              <a:buFont typeface="Arial"/>
              <a:buChar char="•"/>
            </a:pPr>
            <a:r>
              <a:rPr lang="en-US" sz="2800" dirty="0">
                <a:latin typeface="Calibri" panose="020F0502020204030204" pitchFamily="34" charset="0"/>
                <a:cs typeface="Calibri" panose="020F0502020204030204" pitchFamily="34" charset="0"/>
              </a:rPr>
              <a:t>Value-based</a:t>
            </a:r>
            <a:endParaRPr lang="en-US" sz="2800" dirty="0">
              <a:solidFill>
                <a:srgbClr val="FF0000"/>
              </a:solidFill>
              <a:latin typeface="Calibri" panose="020F0502020204030204" pitchFamily="34" charset="0"/>
              <a:cs typeface="Calibri" panose="020F0502020204030204" pitchFamily="34" charset="0"/>
            </a:endParaRPr>
          </a:p>
          <a:p>
            <a:pPr marL="457200" indent="-457200">
              <a:buFont typeface="Arial"/>
              <a:buChar char="•"/>
            </a:pPr>
            <a:r>
              <a:rPr lang="en-US" sz="2800" dirty="0">
                <a:latin typeface="Calibri" panose="020F0502020204030204" pitchFamily="34" charset="0"/>
                <a:cs typeface="Calibri" panose="020F0502020204030204" pitchFamily="34" charset="0"/>
              </a:rPr>
              <a:t>More valuable = more resources</a:t>
            </a:r>
          </a:p>
        </p:txBody>
      </p:sp>
      <p:sp>
        <p:nvSpPr>
          <p:cNvPr id="9" name="AutoShape 4" descr="Image result for value"/>
          <p:cNvSpPr>
            <a:spLocks noChangeAspect="1" noChangeArrowheads="1"/>
          </p:cNvSpPr>
          <p:nvPr/>
        </p:nvSpPr>
        <p:spPr bwMode="auto">
          <a:xfrm>
            <a:off x="155575" y="-144463"/>
            <a:ext cx="2287948" cy="40325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694" y="3347095"/>
            <a:ext cx="5852160" cy="2926080"/>
          </a:xfrm>
          <a:prstGeom prst="rect">
            <a:avLst/>
          </a:prstGeom>
        </p:spPr>
      </p:pic>
    </p:spTree>
    <p:extLst>
      <p:ext uri="{BB962C8B-B14F-4D97-AF65-F5344CB8AC3E}">
        <p14:creationId xmlns:p14="http://schemas.microsoft.com/office/powerpoint/2010/main" val="270003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Selection for QC</a:t>
            </a:r>
          </a:p>
          <a:p>
            <a:pPr marL="457200" indent="-457200">
              <a:buFont typeface="Arial"/>
              <a:buChar char="•"/>
            </a:pPr>
            <a:r>
              <a:rPr lang="en-US" sz="2800" dirty="0">
                <a:latin typeface="Calibri" panose="020F0502020204030204" pitchFamily="34" charset="0"/>
                <a:cs typeface="Calibri" panose="020F0502020204030204" pitchFamily="34" charset="0"/>
              </a:rPr>
              <a:t>Risk-based—by risks of a specific workflow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81" y="2952619"/>
            <a:ext cx="3749040" cy="3749040"/>
          </a:xfrm>
          <a:prstGeom prst="rect">
            <a:avLst/>
          </a:prstGeom>
        </p:spPr>
      </p:pic>
    </p:spTree>
    <p:extLst>
      <p:ext uri="{BB962C8B-B14F-4D97-AF65-F5344CB8AC3E}">
        <p14:creationId xmlns:p14="http://schemas.microsoft.com/office/powerpoint/2010/main" val="325195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Risk-based QC</a:t>
            </a:r>
          </a:p>
          <a:p>
            <a:pPr marL="457200" indent="-457200">
              <a:buFont typeface="Arial"/>
              <a:buChar char="•"/>
            </a:pPr>
            <a:r>
              <a:rPr lang="en-US" sz="2800" dirty="0">
                <a:latin typeface="Calibri" panose="020F0502020204030204" pitchFamily="34" charset="0"/>
                <a:cs typeface="Calibri" panose="020F0502020204030204" pitchFamily="34" charset="0"/>
              </a:rPr>
              <a:t>Anything new—format, personnel, equipment, procedures</a:t>
            </a:r>
          </a:p>
          <a:p>
            <a:pPr marL="457200" indent="-457200">
              <a:buFont typeface="Arial"/>
              <a:buChar char="•"/>
            </a:pPr>
            <a:r>
              <a:rPr lang="en-US" sz="2800" dirty="0">
                <a:latin typeface="Calibri" panose="020F0502020204030204" pitchFamily="34" charset="0"/>
                <a:cs typeface="Calibri" panose="020F0502020204030204" pitchFamily="34" charset="0"/>
              </a:rPr>
              <a:t>Anything that changes/ stops and resumes</a:t>
            </a:r>
          </a:p>
          <a:p>
            <a:pPr marL="457200" indent="-457200">
              <a:buFont typeface="Arial"/>
              <a:buChar char="•"/>
            </a:pPr>
            <a:r>
              <a:rPr lang="en-US" sz="2800" dirty="0">
                <a:latin typeface="Calibri" panose="020F0502020204030204" pitchFamily="34" charset="0"/>
                <a:cs typeface="Calibri" panose="020F0502020204030204" pitchFamily="34" charset="0"/>
              </a:rPr>
              <a:t>Certain formats</a:t>
            </a:r>
          </a:p>
          <a:p>
            <a:pPr marL="457200" indent="-457200">
              <a:buFont typeface="Arial"/>
              <a:buChar char="•"/>
            </a:pPr>
            <a:r>
              <a:rPr lang="en-US" sz="2800" dirty="0">
                <a:latin typeface="Calibri" panose="020F0502020204030204" pitchFamily="34" charset="0"/>
                <a:cs typeface="Calibri" panose="020F0502020204030204" pitchFamily="34" charset="0"/>
              </a:rPr>
              <a:t>Workflow specifics</a:t>
            </a:r>
          </a:p>
        </p:txBody>
      </p:sp>
    </p:spTree>
    <p:extLst>
      <p:ext uri="{BB962C8B-B14F-4D97-AF65-F5344CB8AC3E}">
        <p14:creationId xmlns:p14="http://schemas.microsoft.com/office/powerpoint/2010/main" val="1129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Quality control as risk management</a:t>
            </a:r>
          </a:p>
          <a:p>
            <a:pPr marL="457200" indent="-457200">
              <a:buFont typeface="Arial"/>
              <a:buChar char="•"/>
            </a:pPr>
            <a:r>
              <a:rPr lang="en-US" sz="2800" dirty="0">
                <a:latin typeface="Calibri" panose="020F0502020204030204" pitchFamily="34" charset="0"/>
                <a:cs typeface="Calibri" panose="020F0502020204030204" pitchFamily="34" charset="0"/>
              </a:rPr>
              <a:t>Risk is the chance of a loss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Risk in digitization—files do not meet spec for preservation </a:t>
            </a: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164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Quality control as risk management</a:t>
            </a:r>
          </a:p>
          <a:p>
            <a:r>
              <a:rPr lang="en-US" sz="2800" dirty="0">
                <a:latin typeface="Calibri" panose="020F0502020204030204" pitchFamily="34" charset="0"/>
                <a:cs typeface="Calibri" panose="020F0502020204030204" pitchFamily="34" charset="0"/>
              </a:rPr>
              <a:t>There is a risk that…</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there are digitization errors (loss of accuracy)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it could be done better (loss of accuracy)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there are metadata errors (loss of context and interpretability)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it was not done at all (loss of preservation)</a:t>
            </a: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07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Quality control as risk management</a:t>
            </a:r>
          </a:p>
          <a:p>
            <a:pPr marL="457200" indent="-457200">
              <a:buFont typeface="Arial"/>
              <a:buChar char="•"/>
            </a:pPr>
            <a:r>
              <a:rPr lang="en-US" sz="2800" dirty="0">
                <a:latin typeface="Calibri" panose="020F0502020204030204" pitchFamily="34" charset="0"/>
                <a:cs typeface="Calibri" panose="020F0502020204030204" pitchFamily="34" charset="0"/>
              </a:rPr>
              <a:t>Impact</a:t>
            </a:r>
          </a:p>
          <a:p>
            <a:pPr marL="1200150" lvl="1" indent="-457200">
              <a:buFont typeface="Arial"/>
              <a:buChar char="•"/>
            </a:pPr>
            <a:r>
              <a:rPr lang="en-US" dirty="0">
                <a:latin typeface="Calibri" panose="020F0502020204030204" pitchFamily="34" charset="0"/>
                <a:cs typeface="Calibri" panose="020F0502020204030204" pitchFamily="34" charset="0"/>
              </a:rPr>
              <a:t>Errors--researchers use inaccurate representations</a:t>
            </a:r>
          </a:p>
          <a:p>
            <a:pPr marL="1200150" lvl="1" indent="-457200">
              <a:buFont typeface="Arial"/>
              <a:buChar char="•"/>
            </a:pPr>
            <a:r>
              <a:rPr lang="en-US" dirty="0">
                <a:latin typeface="Calibri" panose="020F0502020204030204" pitchFamily="34" charset="0"/>
                <a:cs typeface="Calibri" panose="020F0502020204030204" pitchFamily="34" charset="0"/>
              </a:rPr>
              <a:t>Done better--lower quality representations</a:t>
            </a:r>
          </a:p>
          <a:p>
            <a:pPr marL="1200150" lvl="1" indent="-457200">
              <a:buFont typeface="Arial"/>
              <a:buChar char="•"/>
            </a:pPr>
            <a:r>
              <a:rPr lang="en-US" dirty="0">
                <a:latin typeface="Calibri" panose="020F0502020204030204" pitchFamily="34" charset="0"/>
                <a:cs typeface="Calibri" panose="020F0502020204030204" pitchFamily="34" charset="0"/>
              </a:rPr>
              <a:t>Metadata errors—incorrect judgments</a:t>
            </a:r>
          </a:p>
          <a:p>
            <a:pPr marL="1200150" lvl="1" indent="-457200">
              <a:buFont typeface="Arial"/>
              <a:buChar char="•"/>
            </a:pPr>
            <a:r>
              <a:rPr lang="en-US" dirty="0">
                <a:latin typeface="Calibri" panose="020F0502020204030204" pitchFamily="34" charset="0"/>
                <a:cs typeface="Calibri" panose="020F0502020204030204" pitchFamily="34" charset="0"/>
              </a:rPr>
              <a:t>Content not preserved</a:t>
            </a:r>
          </a:p>
        </p:txBody>
      </p:sp>
    </p:spTree>
    <p:extLst>
      <p:ext uri="{BB962C8B-B14F-4D97-AF65-F5344CB8AC3E}">
        <p14:creationId xmlns:p14="http://schemas.microsoft.com/office/powerpoint/2010/main" val="264210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Quality control as risk management</a:t>
            </a:r>
          </a:p>
          <a:p>
            <a:pPr marL="457200" indent="-457200">
              <a:buFont typeface="Arial"/>
              <a:buChar char="•"/>
            </a:pPr>
            <a:r>
              <a:rPr lang="en-US" sz="2800" dirty="0">
                <a:latin typeface="Calibri" panose="020F0502020204030204" pitchFamily="34" charset="0"/>
                <a:cs typeface="Calibri" panose="020F0502020204030204" pitchFamily="34" charset="0"/>
              </a:rPr>
              <a:t>Typical risk response strategies</a:t>
            </a:r>
          </a:p>
          <a:p>
            <a:pPr marL="1200150" lvl="1" indent="-457200">
              <a:buFont typeface="Arial"/>
              <a:buChar char="•"/>
            </a:pPr>
            <a:r>
              <a:rPr lang="en-US" dirty="0">
                <a:latin typeface="Calibri" panose="020F0502020204030204" pitchFamily="34" charset="0"/>
                <a:cs typeface="Calibri" panose="020F0502020204030204" pitchFamily="34" charset="0"/>
              </a:rPr>
              <a:t>Reduce risks</a:t>
            </a:r>
          </a:p>
          <a:p>
            <a:pPr marL="1200150" lvl="1" indent="-457200">
              <a:buFont typeface="Arial"/>
              <a:buChar char="•"/>
            </a:pPr>
            <a:r>
              <a:rPr lang="en-US" dirty="0">
                <a:latin typeface="Calibri" panose="020F0502020204030204" pitchFamily="34" charset="0"/>
                <a:cs typeface="Calibri" panose="020F0502020204030204" pitchFamily="34" charset="0"/>
              </a:rPr>
              <a:t>Avoid risks</a:t>
            </a:r>
          </a:p>
          <a:p>
            <a:pPr marL="1200150" lvl="1" indent="-457200">
              <a:buFont typeface="Arial"/>
              <a:buChar char="•"/>
            </a:pPr>
            <a:r>
              <a:rPr lang="en-US" dirty="0">
                <a:latin typeface="Calibri" panose="020F0502020204030204" pitchFamily="34" charset="0"/>
                <a:cs typeface="Calibri" panose="020F0502020204030204" pitchFamily="34" charset="0"/>
              </a:rPr>
              <a:t>Transfer risks </a:t>
            </a:r>
          </a:p>
          <a:p>
            <a:pPr marL="1200150" lvl="1" indent="-457200">
              <a:buFont typeface="Arial"/>
              <a:buChar char="•"/>
            </a:pPr>
            <a:r>
              <a:rPr lang="en-US" dirty="0">
                <a:latin typeface="Calibri" panose="020F0502020204030204" pitchFamily="34" charset="0"/>
                <a:cs typeface="Calibri" panose="020F0502020204030204" pitchFamily="34" charset="0"/>
              </a:rPr>
              <a:t>Accept risks</a:t>
            </a:r>
          </a:p>
        </p:txBody>
      </p:sp>
    </p:spTree>
    <p:extLst>
      <p:ext uri="{BB962C8B-B14F-4D97-AF65-F5344CB8AC3E}">
        <p14:creationId xmlns:p14="http://schemas.microsoft.com/office/powerpoint/2010/main" val="369231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a:buChar char="•"/>
            </a:pPr>
            <a:r>
              <a:rPr lang="en-US" sz="2800" dirty="0">
                <a:latin typeface="Calibri" panose="020F0502020204030204" pitchFamily="34" charset="0"/>
                <a:cs typeface="Calibri" panose="020F0502020204030204" pitchFamily="34" charset="0"/>
              </a:rPr>
              <a:t>Memnon—own robust QC and QA programs</a:t>
            </a:r>
          </a:p>
          <a:p>
            <a:pPr marL="457200" indent="-457200">
              <a:buFont typeface="Arial"/>
              <a:buChar char="•"/>
            </a:pPr>
            <a:r>
              <a:rPr lang="en-US" sz="2800" dirty="0">
                <a:latin typeface="Calibri" panose="020F0502020204030204" pitchFamily="34" charset="0"/>
                <a:cs typeface="Calibri" panose="020F0502020204030204" pitchFamily="34" charset="0"/>
              </a:rPr>
              <a:t>Not part of this presentation</a:t>
            </a:r>
          </a:p>
          <a:p>
            <a:pPr marL="457200" indent="-457200">
              <a:buFont typeface="Arial"/>
              <a:buChar char="•"/>
            </a:pPr>
            <a:r>
              <a:rPr lang="en-US" sz="2800" dirty="0">
                <a:latin typeface="Calibri" panose="020F0502020204030204" pitchFamily="34" charset="0"/>
                <a:cs typeface="Calibri" panose="020F0502020204030204" pitchFamily="34" charset="0"/>
              </a:rPr>
              <a:t>IU understanding partly retrospective</a:t>
            </a: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494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Reduce or mitigate risk</a:t>
            </a:r>
          </a:p>
          <a:p>
            <a:pPr marL="1200150" lvl="1" indent="-457200">
              <a:buFont typeface="Arial"/>
              <a:buChar char="•"/>
            </a:pPr>
            <a:r>
              <a:rPr lang="en-US" dirty="0">
                <a:latin typeface="Calibri" panose="020F0502020204030204" pitchFamily="34" charset="0"/>
                <a:cs typeface="Calibri" panose="020F0502020204030204" pitchFamily="34" charset="0"/>
              </a:rPr>
              <a:t>Fragile formats (cylinders, lacquers) go to IUMDS 1:1 workflow</a:t>
            </a:r>
          </a:p>
          <a:p>
            <a:pPr marL="1600200" lvl="2" indent="-457200"/>
            <a:r>
              <a:rPr lang="en-US" sz="2800" dirty="0">
                <a:latin typeface="Calibri" panose="020F0502020204030204" pitchFamily="34" charset="0"/>
                <a:cs typeface="Calibri" panose="020F0502020204030204" pitchFamily="34" charset="0"/>
              </a:rPr>
              <a:t>QA function</a:t>
            </a:r>
          </a:p>
          <a:p>
            <a:pPr lvl="1"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170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panose="020B0604020202020204" pitchFamily="34" charset="0"/>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Reduce or mitigate risk</a:t>
            </a:r>
          </a:p>
          <a:p>
            <a:pPr marL="1600200" lvl="2" indent="-457200"/>
            <a:r>
              <a:rPr lang="en-US" sz="2800" dirty="0">
                <a:latin typeface="Calibri" panose="020F0502020204030204" pitchFamily="34" charset="0"/>
                <a:cs typeface="Calibri" panose="020F0502020204030204" pitchFamily="34" charset="0"/>
              </a:rPr>
              <a:t>Human-intensive QC—random 10%</a:t>
            </a:r>
          </a:p>
          <a:p>
            <a:pPr marL="1600200" lvl="2" indent="-457200"/>
            <a:r>
              <a:rPr lang="en-US" sz="2800" dirty="0">
                <a:latin typeface="Calibri" panose="020F0502020204030204" pitchFamily="34" charset="0"/>
                <a:cs typeface="Calibri" panose="020F0502020204030204" pitchFamily="34" charset="0"/>
              </a:rPr>
              <a:t>Direct QC</a:t>
            </a:r>
          </a:p>
          <a:p>
            <a:pPr marL="1600200" lvl="2" indent="-457200"/>
            <a:r>
              <a:rPr lang="en-US" sz="2800" dirty="0">
                <a:latin typeface="Calibri" panose="020F0502020204030204" pitchFamily="34" charset="0"/>
                <a:cs typeface="Calibri" panose="020F0502020204030204" pitchFamily="34" charset="0"/>
              </a:rPr>
              <a:t>Retrospective QC program</a:t>
            </a:r>
          </a:p>
          <a:p>
            <a:pPr lvl="1" indent="0">
              <a:buNone/>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3359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198940"/>
            <a:ext cx="7987553" cy="1056481"/>
          </a:xfrm>
        </p:spPr>
        <p:txBody>
          <a:bodyPr>
            <a:normAutofit/>
          </a:bodyPr>
          <a:lstStyle/>
          <a:p>
            <a:r>
              <a:rPr lang="en-US" sz="4000" dirty="0">
                <a:latin typeface="Calibri" panose="020F0502020204030204" pitchFamily="34" charset="0"/>
                <a:cs typeface="Calibri" panose="020F0502020204030204" pitchFamily="34" charset="0"/>
              </a:rPr>
              <a:t>MDPI Goal</a:t>
            </a:r>
          </a:p>
        </p:txBody>
      </p:sp>
      <p:sp>
        <p:nvSpPr>
          <p:cNvPr id="3" name="Content Placeholder 2"/>
          <p:cNvSpPr>
            <a:spLocks noGrp="1"/>
          </p:cNvSpPr>
          <p:nvPr>
            <p:ph idx="1"/>
          </p:nvPr>
        </p:nvSpPr>
        <p:spPr>
          <a:xfrm>
            <a:off x="1613647" y="1344706"/>
            <a:ext cx="6792718" cy="4149911"/>
          </a:xfrm>
        </p:spPr>
        <p:txBody>
          <a:bodyPr>
            <a:normAutofit/>
          </a:bodyPr>
          <a:lstStyle/>
          <a:p>
            <a:pPr algn="ctr"/>
            <a:endParaRPr lang="en-US" sz="3530" dirty="0">
              <a:latin typeface="Calibri" panose="020F0502020204030204" pitchFamily="34" charset="0"/>
              <a:cs typeface="Calibri" panose="020F0502020204030204" pitchFamily="34" charset="0"/>
            </a:endParaRPr>
          </a:p>
          <a:p>
            <a:pPr algn="ctr"/>
            <a:r>
              <a:rPr lang="en-US" sz="3530" dirty="0">
                <a:latin typeface="Calibri" panose="020F0502020204030204" pitchFamily="34" charset="0"/>
                <a:cs typeface="Calibri" panose="020F0502020204030204" pitchFamily="34" charset="0"/>
              </a:rPr>
              <a:t>Digitally preserve 280,000 </a:t>
            </a:r>
            <a:r>
              <a:rPr lang="en-US" sz="3530" dirty="0">
                <a:solidFill>
                  <a:schemeClr val="accent5">
                    <a:lumMod val="60000"/>
                    <a:lumOff val="40000"/>
                  </a:schemeClr>
                </a:solidFill>
                <a:latin typeface="Calibri" panose="020F0502020204030204" pitchFamily="34" charset="0"/>
                <a:cs typeface="Calibri" panose="020F0502020204030204" pitchFamily="34" charset="0"/>
              </a:rPr>
              <a:t>audio</a:t>
            </a:r>
            <a:r>
              <a:rPr lang="en-US" sz="3530" dirty="0">
                <a:latin typeface="Calibri" panose="020F0502020204030204" pitchFamily="34" charset="0"/>
                <a:cs typeface="Calibri" panose="020F0502020204030204" pitchFamily="34" charset="0"/>
              </a:rPr>
              <a:t> and </a:t>
            </a:r>
            <a:r>
              <a:rPr lang="en-US" sz="3530" dirty="0">
                <a:solidFill>
                  <a:schemeClr val="accent5">
                    <a:lumMod val="60000"/>
                    <a:lumOff val="40000"/>
                  </a:schemeClr>
                </a:solidFill>
                <a:latin typeface="Calibri" panose="020F0502020204030204" pitchFamily="34" charset="0"/>
                <a:cs typeface="Calibri" panose="020F0502020204030204" pitchFamily="34" charset="0"/>
              </a:rPr>
              <a:t>video</a:t>
            </a:r>
            <a:r>
              <a:rPr lang="en-US" sz="3530" dirty="0">
                <a:latin typeface="Calibri" panose="020F0502020204030204" pitchFamily="34" charset="0"/>
                <a:cs typeface="Calibri" panose="020F0502020204030204" pitchFamily="34" charset="0"/>
              </a:rPr>
              <a:t> recordings in 3-4 years</a:t>
            </a:r>
          </a:p>
          <a:p>
            <a:endParaRPr lang="en-US" sz="2735" dirty="0">
              <a:latin typeface="Calibri" panose="020F0502020204030204" pitchFamily="34" charset="0"/>
              <a:cs typeface="Calibri" panose="020F0502020204030204" pitchFamily="34" charset="0"/>
            </a:endParaRPr>
          </a:p>
          <a:p>
            <a:pPr algn="ctr"/>
            <a:r>
              <a:rPr lang="en-US" sz="3530" dirty="0">
                <a:latin typeface="Calibri" panose="020F0502020204030204" pitchFamily="34" charset="0"/>
                <a:cs typeface="Calibri" panose="020F0502020204030204" pitchFamily="34" charset="0"/>
              </a:rPr>
              <a:t>Progress:</a:t>
            </a:r>
          </a:p>
          <a:p>
            <a:pPr algn="ctr"/>
            <a:r>
              <a:rPr lang="en-US" sz="3530" dirty="0">
                <a:latin typeface="Calibri" panose="020F0502020204030204" pitchFamily="34" charset="0"/>
                <a:cs typeface="Calibri" panose="020F0502020204030204" pitchFamily="34" charset="0"/>
              </a:rPr>
              <a:t>306,704 digitized as of this morning</a:t>
            </a:r>
          </a:p>
          <a:p>
            <a:pPr algn="ctr"/>
            <a:endParaRPr lang="en-US" sz="3530" dirty="0">
              <a:latin typeface="Calibri" panose="020F0502020204030204" pitchFamily="34" charset="0"/>
              <a:cs typeface="Calibri" panose="020F0502020204030204" pitchFamily="34" charset="0"/>
            </a:endParaRPr>
          </a:p>
          <a:p>
            <a:endParaRPr lang="en-US" sz="273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54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dissolve">
                                      <p:cBhvr>
                                        <p:cTn id="11" dur="1000"/>
                                        <p:tgtEl>
                                          <p:spTgt spid="3">
                                            <p:txEl>
                                              <p:pRg st="3" end="3"/>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dissolve">
                                      <p:cBhvr>
                                        <p:cTn id="14" dur="2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lnSpcReduction="10000"/>
          </a:bodyPr>
          <a:lstStyle/>
          <a:p>
            <a:r>
              <a:rPr lang="en-US" dirty="0">
                <a:latin typeface="Calibri" panose="020F0502020204030204" pitchFamily="34" charset="0"/>
                <a:cs typeface="Calibri" panose="020F0502020204030204" pitchFamily="34" charset="0"/>
              </a:rPr>
              <a:t>IU scenario</a:t>
            </a:r>
          </a:p>
          <a:p>
            <a:pPr marL="342900" indent="-342900">
              <a:buFont typeface="Arial" panose="020B0604020202020204" pitchFamily="34" charset="0"/>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Reduce or mitigate risk</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Selection criteria for QC efficiency</a:t>
            </a:r>
          </a:p>
          <a:p>
            <a:pPr marL="108585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Risk-based QC</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Open reel audio azimuth adjustment—Direct QC</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Complexity of formats—LP vs Open reel audio</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More complex = more resources</a:t>
            </a:r>
          </a:p>
        </p:txBody>
      </p:sp>
    </p:spTree>
    <p:extLst>
      <p:ext uri="{BB962C8B-B14F-4D97-AF65-F5344CB8AC3E}">
        <p14:creationId xmlns:p14="http://schemas.microsoft.com/office/powerpoint/2010/main" val="3316945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2"/>
            <a:ext cx="6998558" cy="4713881"/>
          </a:xfrm>
        </p:spPr>
        <p:txBody>
          <a:bodyPr>
            <a:normAutofit/>
          </a:bodyPr>
          <a:lstStyle/>
          <a:p>
            <a:r>
              <a:rPr lang="en-US" dirty="0">
                <a:latin typeface="Calibri" panose="020F0502020204030204" pitchFamily="34" charset="0"/>
                <a:cs typeface="Calibri" panose="020F0502020204030204" pitchFamily="34" charset="0"/>
              </a:rPr>
              <a:t>IU scenario</a:t>
            </a:r>
          </a:p>
          <a:p>
            <a:pPr marL="342900" indent="-342900">
              <a:buFont typeface="Arial" panose="020B0604020202020204" pitchFamily="34" charset="0"/>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Reduce or mitigate risk</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Selection criteria for QC efficiency</a:t>
            </a:r>
          </a:p>
          <a:p>
            <a:pPr marL="108585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Value-based QC</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LPs and 45s</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Stakeholder assessments</a:t>
            </a:r>
          </a:p>
          <a:p>
            <a:pPr marL="1485900" lvl="2"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Lower value = fewer resources</a:t>
            </a:r>
          </a:p>
          <a:p>
            <a:pPr marL="2057400" lvl="3" indent="-457200"/>
            <a:r>
              <a:rPr lang="en-US" sz="1600" dirty="0">
                <a:latin typeface="Calibri" panose="020F0502020204030204" pitchFamily="34" charset="0"/>
                <a:cs typeface="Calibri" panose="020F0502020204030204" pitchFamily="34" charset="0"/>
              </a:rPr>
              <a:t>LPs—1.6% checked</a:t>
            </a:r>
          </a:p>
          <a:p>
            <a:pPr marL="2057400" lvl="3" indent="-457200"/>
            <a:r>
              <a:rPr lang="en-US" sz="1600" dirty="0">
                <a:latin typeface="Calibri" panose="020F0502020204030204" pitchFamily="34" charset="0"/>
                <a:cs typeface="Calibri" panose="020F0502020204030204" pitchFamily="34" charset="0"/>
              </a:rPr>
              <a:t>45s—1.8%</a:t>
            </a:r>
          </a:p>
          <a:p>
            <a:pPr marL="2057400" lvl="3" indent="-457200"/>
            <a:r>
              <a:rPr lang="en-US" sz="1600" dirty="0">
                <a:latin typeface="Calibri" panose="020F0502020204030204" pitchFamily="34" charset="0"/>
                <a:cs typeface="Calibri" panose="020F0502020204030204" pitchFamily="34" charset="0"/>
              </a:rPr>
              <a:t>CD-R—3.6%</a:t>
            </a:r>
          </a:p>
          <a:p>
            <a:pPr marL="1485900" lvl="2" indent="-3429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411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Avoid risk</a:t>
            </a:r>
          </a:p>
          <a:p>
            <a:pPr marL="457200" indent="-457200">
              <a:buFont typeface="Arial"/>
              <a:buChar char="•"/>
            </a:pPr>
            <a:r>
              <a:rPr lang="en-US" dirty="0">
                <a:latin typeface="Calibri" panose="020F0502020204030204" pitchFamily="34" charset="0"/>
                <a:cs typeface="Calibri" panose="020F0502020204030204" pitchFamily="34" charset="0"/>
              </a:rPr>
              <a:t>Automated machine-based QC</a:t>
            </a:r>
          </a:p>
          <a:p>
            <a:pPr marL="1600200" lvl="2" indent="-457200"/>
            <a:r>
              <a:rPr lang="en-US" sz="2800" dirty="0">
                <a:latin typeface="Calibri" panose="020F0502020204030204" pitchFamily="34" charset="0"/>
                <a:cs typeface="Calibri" panose="020F0502020204030204" pitchFamily="34" charset="0"/>
              </a:rPr>
              <a:t>Post-processing system developed by IU Libraries</a:t>
            </a:r>
          </a:p>
          <a:p>
            <a:pPr marL="1600200" lvl="2" indent="-457200"/>
            <a:r>
              <a:rPr lang="en-US" sz="2800" dirty="0">
                <a:latin typeface="Calibri" panose="020F0502020204030204" pitchFamily="34" charset="0"/>
                <a:cs typeface="Calibri" panose="020F0502020204030204" pitchFamily="34" charset="0"/>
              </a:rPr>
              <a:t>Checks all files</a:t>
            </a:r>
          </a:p>
          <a:p>
            <a:pPr marL="1600200" lvl="2" indent="-457200"/>
            <a:r>
              <a:rPr lang="en-US" sz="2800" dirty="0">
                <a:latin typeface="Calibri" panose="020F0502020204030204" pitchFamily="34" charset="0"/>
                <a:cs typeface="Calibri" panose="020F0502020204030204" pitchFamily="34" charset="0"/>
              </a:rPr>
              <a:t>~0% chance of error</a:t>
            </a:r>
          </a:p>
          <a:p>
            <a:pPr marL="1600200" lvl="2" indent="-457200"/>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9431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Packager app </a:t>
            </a:r>
          </a:p>
          <a:p>
            <a:pPr marL="457200" indent="-457200">
              <a:buFont typeface="Arial"/>
              <a:buChar char="•"/>
            </a:pPr>
            <a:r>
              <a:rPr lang="en-US" sz="2800" dirty="0">
                <a:latin typeface="Calibri" panose="020F0502020204030204" pitchFamily="34" charset="0"/>
                <a:cs typeface="Calibri" panose="020F0502020204030204" pitchFamily="34" charset="0"/>
              </a:rPr>
              <a:t>Script that runs on local capture machine</a:t>
            </a:r>
          </a:p>
          <a:p>
            <a:pPr marL="457200" indent="-457200">
              <a:buFont typeface="Arial"/>
              <a:buChar char="•"/>
            </a:pPr>
            <a:r>
              <a:rPr lang="en-US" sz="2800" dirty="0">
                <a:latin typeface="Calibri" panose="020F0502020204030204" pitchFamily="34" charset="0"/>
                <a:cs typeface="Calibri" panose="020F0502020204030204" pitchFamily="34" charset="0"/>
              </a:rPr>
              <a:t>Set to run every evening</a:t>
            </a:r>
          </a:p>
          <a:p>
            <a:pPr marL="457200" indent="-457200">
              <a:buFont typeface="Arial"/>
              <a:buChar char="•"/>
            </a:pPr>
            <a:r>
              <a:rPr lang="en-US" sz="2800" dirty="0">
                <a:latin typeface="Calibri" panose="020F0502020204030204" pitchFamily="34" charset="0"/>
                <a:cs typeface="Calibri" panose="020F0502020204030204" pitchFamily="34" charset="0"/>
              </a:rPr>
              <a:t>Acts on files created during the day</a:t>
            </a:r>
          </a:p>
          <a:p>
            <a:pPr marL="457200" indent="-457200">
              <a:buFont typeface="Arial"/>
              <a:buChar char="•"/>
            </a:pPr>
            <a:r>
              <a:rPr lang="en-US" sz="2800" dirty="0">
                <a:latin typeface="Calibri" panose="020F0502020204030204" pitchFamily="34" charset="0"/>
                <a:cs typeface="Calibri" panose="020F0502020204030204" pitchFamily="34" charset="0"/>
              </a:rPr>
              <a:t>Embeds metadata</a:t>
            </a:r>
          </a:p>
          <a:p>
            <a:pPr marL="457200" indent="-457200">
              <a:buFont typeface="Arial"/>
              <a:buChar char="•"/>
            </a:pPr>
            <a:r>
              <a:rPr lang="en-US" sz="2800" dirty="0">
                <a:latin typeface="Calibri" panose="020F0502020204030204" pitchFamily="34" charset="0"/>
                <a:cs typeface="Calibri" panose="020F0502020204030204" pitchFamily="34" charset="0"/>
              </a:rPr>
              <a:t>Creates derivatives</a:t>
            </a:r>
          </a:p>
          <a:p>
            <a:pPr marL="457200" indent="-457200">
              <a:buFont typeface="Arial"/>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0008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Packager app QC</a:t>
            </a:r>
          </a:p>
          <a:p>
            <a:pPr marL="457200" indent="-457200">
              <a:buFont typeface="Arial"/>
              <a:buChar char="•"/>
            </a:pPr>
            <a:r>
              <a:rPr lang="en-US" sz="2800" dirty="0">
                <a:latin typeface="Calibri" panose="020F0502020204030204" pitchFamily="34" charset="0"/>
                <a:cs typeface="Calibri" panose="020F0502020204030204" pitchFamily="34" charset="0"/>
              </a:rPr>
              <a:t>Stops if </a:t>
            </a:r>
            <a:r>
              <a:rPr lang="en-US" sz="2800" dirty="0" err="1">
                <a:latin typeface="Calibri" panose="020F0502020204030204" pitchFamily="34" charset="0"/>
                <a:cs typeface="Calibri" panose="020F0502020204030204" pitchFamily="34" charset="0"/>
              </a:rPr>
              <a:t>digiprov</a:t>
            </a:r>
            <a:r>
              <a:rPr lang="en-US" sz="2800" dirty="0">
                <a:latin typeface="Calibri" panose="020F0502020204030204" pitchFamily="34" charset="0"/>
                <a:cs typeface="Calibri" panose="020F0502020204030204" pitchFamily="34" charset="0"/>
              </a:rPr>
              <a:t> including signal chain and settings metadata is missing</a:t>
            </a:r>
          </a:p>
          <a:p>
            <a:pPr marL="457200" indent="-457200">
              <a:buFont typeface="Arial"/>
              <a:buChar char="•"/>
            </a:pPr>
            <a:r>
              <a:rPr lang="en-US" sz="2800" dirty="0">
                <a:latin typeface="Calibri" panose="020F0502020204030204" pitchFamily="34" charset="0"/>
                <a:cs typeface="Calibri" panose="020F0502020204030204" pitchFamily="34" charset="0"/>
              </a:rPr>
              <a:t>Stops if any of the following are missing: format, unit, barcode, IARL, ICMT, and BEXT</a:t>
            </a:r>
          </a:p>
        </p:txBody>
      </p:sp>
    </p:spTree>
    <p:extLst>
      <p:ext uri="{BB962C8B-B14F-4D97-AF65-F5344CB8AC3E}">
        <p14:creationId xmlns:p14="http://schemas.microsoft.com/office/powerpoint/2010/main" val="757913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511302"/>
          </a:xfrm>
        </p:spPr>
        <p:txBody>
          <a:bodyPr>
            <a:normAutofit fontScale="92500" lnSpcReduction="20000"/>
          </a:bodyPr>
          <a:lstStyle/>
          <a:p>
            <a:r>
              <a:rPr lang="en-US" sz="3500" dirty="0">
                <a:latin typeface="Calibri" panose="020F0502020204030204" pitchFamily="34" charset="0"/>
                <a:cs typeface="Calibri" panose="020F0502020204030204" pitchFamily="34" charset="0"/>
              </a:rPr>
              <a:t>Post-processing system QC </a:t>
            </a:r>
          </a:p>
          <a:p>
            <a:pPr marL="457200" indent="-457200">
              <a:buFont typeface="Arial"/>
              <a:buChar char="•"/>
            </a:pPr>
            <a:r>
              <a:rPr lang="en-US" sz="2800" dirty="0">
                <a:latin typeface="Calibri" panose="020F0502020204030204" pitchFamily="34" charset="0"/>
                <a:cs typeface="Calibri" panose="020F0502020204030204" pitchFamily="34" charset="0"/>
              </a:rPr>
              <a:t>Confirm directory is named MDPI_&lt;barcode&gt;</a:t>
            </a:r>
          </a:p>
          <a:p>
            <a:pPr marL="457200" indent="-457200">
              <a:buFont typeface="Arial"/>
              <a:buChar char="•"/>
            </a:pPr>
            <a:r>
              <a:rPr lang="en-US" sz="2800" dirty="0">
                <a:latin typeface="Calibri" panose="020F0502020204030204" pitchFamily="34" charset="0"/>
                <a:cs typeface="Calibri" panose="020F0502020204030204" pitchFamily="34" charset="0"/>
              </a:rPr>
              <a:t>Confirm all file names begin with MDPI_&lt;barcode&gt;</a:t>
            </a:r>
          </a:p>
          <a:p>
            <a:pPr marL="457200" indent="-457200">
              <a:buFont typeface="Arial"/>
              <a:buChar char="•"/>
            </a:pPr>
            <a:r>
              <a:rPr lang="en-US" sz="2800" dirty="0">
                <a:latin typeface="Calibri" panose="020F0502020204030204" pitchFamily="34" charset="0"/>
                <a:cs typeface="Calibri" panose="020F0502020204030204" pitchFamily="34" charset="0"/>
              </a:rPr>
              <a:t>Parse XML manifest</a:t>
            </a:r>
          </a:p>
          <a:p>
            <a:pPr marL="457200" indent="-457200">
              <a:buFont typeface="Arial"/>
              <a:buChar char="•"/>
            </a:pPr>
            <a:r>
              <a:rPr lang="en-US" sz="2800" dirty="0">
                <a:latin typeface="Calibri" panose="020F0502020204030204" pitchFamily="34" charset="0"/>
                <a:cs typeface="Calibri" panose="020F0502020204030204" pitchFamily="34" charset="0"/>
              </a:rPr>
              <a:t>Confirm expected file types for format—</a:t>
            </a:r>
            <a:r>
              <a:rPr lang="en-US" sz="2800" dirty="0" err="1">
                <a:latin typeface="Calibri" panose="020F0502020204030204" pitchFamily="34" charset="0"/>
                <a:cs typeface="Calibri" panose="020F0502020204030204" pitchFamily="34" charset="0"/>
              </a:rPr>
              <a:t>pres</a:t>
            </a:r>
            <a:r>
              <a:rPr lang="en-US" sz="2800" dirty="0">
                <a:latin typeface="Calibri" panose="020F0502020204030204" pitchFamily="34" charset="0"/>
                <a:cs typeface="Calibri" panose="020F0502020204030204" pitchFamily="34" charset="0"/>
              </a:rPr>
              <a:t>, prod, </a:t>
            </a:r>
            <a:r>
              <a:rPr lang="en-US" sz="2800" dirty="0" err="1">
                <a:latin typeface="Calibri" panose="020F0502020204030204" pitchFamily="34" charset="0"/>
                <a:cs typeface="Calibri" panose="020F0502020204030204" pitchFamily="34" charset="0"/>
              </a:rPr>
              <a:t>mezz</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presInt</a:t>
            </a:r>
            <a:r>
              <a:rPr lang="en-US" sz="2800" dirty="0">
                <a:latin typeface="Calibri" panose="020F0502020204030204" pitchFamily="34" charset="0"/>
                <a:cs typeface="Calibri" panose="020F0502020204030204" pitchFamily="34" charset="0"/>
              </a:rPr>
              <a:t>, access</a:t>
            </a:r>
          </a:p>
          <a:p>
            <a:pPr marL="457200" indent="-457200">
              <a:buFont typeface="Arial"/>
              <a:buChar char="•"/>
            </a:pPr>
            <a:r>
              <a:rPr lang="en-US" sz="2800" dirty="0">
                <a:latin typeface="Calibri" panose="020F0502020204030204" pitchFamily="34" charset="0"/>
                <a:cs typeface="Calibri" panose="020F0502020204030204" pitchFamily="34" charset="0"/>
              </a:rPr>
              <a:t>Check for extra files not in manifest</a:t>
            </a:r>
          </a:p>
          <a:p>
            <a:pPr marL="457200" indent="-457200">
              <a:buFont typeface="Arial"/>
              <a:buChar char="•"/>
            </a:pPr>
            <a:r>
              <a:rPr lang="en-US" sz="2800" dirty="0">
                <a:latin typeface="Calibri" panose="020F0502020204030204" pitchFamily="34" charset="0"/>
                <a:cs typeface="Calibri" panose="020F0502020204030204" pitchFamily="34" charset="0"/>
              </a:rPr>
              <a:t>Check for extra files in manifest not in delivery</a:t>
            </a:r>
          </a:p>
          <a:p>
            <a:pPr marL="457200" indent="-457200">
              <a:buFont typeface="Arial"/>
              <a:buChar char="•"/>
            </a:pPr>
            <a:r>
              <a:rPr lang="en-US" sz="2800" dirty="0">
                <a:latin typeface="Calibri" panose="020F0502020204030204" pitchFamily="34" charset="0"/>
                <a:cs typeface="Calibri" panose="020F0502020204030204" pitchFamily="34" charset="0"/>
              </a:rPr>
              <a:t>Verify checksums</a:t>
            </a:r>
          </a:p>
          <a:p>
            <a:pPr marL="457200" indent="-457200">
              <a:buFont typeface="Arial"/>
              <a:buChar char="•"/>
            </a:pPr>
            <a:r>
              <a:rPr lang="en-US" sz="2800" dirty="0">
                <a:latin typeface="Calibri" panose="020F0502020204030204" pitchFamily="34" charset="0"/>
                <a:cs typeface="Calibri" panose="020F0502020204030204" pitchFamily="34" charset="0"/>
              </a:rPr>
              <a:t>Verify file extension for file type is as expected</a:t>
            </a:r>
          </a:p>
        </p:txBody>
      </p:sp>
    </p:spTree>
    <p:extLst>
      <p:ext uri="{BB962C8B-B14F-4D97-AF65-F5344CB8AC3E}">
        <p14:creationId xmlns:p14="http://schemas.microsoft.com/office/powerpoint/2010/main" val="298758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Post-processing system QC for audio</a:t>
            </a:r>
          </a:p>
          <a:p>
            <a:pPr marL="457200" indent="-457200">
              <a:buFont typeface="Arial"/>
              <a:buChar char="•"/>
            </a:pPr>
            <a:r>
              <a:rPr lang="en-US" sz="2800" dirty="0">
                <a:latin typeface="Calibri" panose="020F0502020204030204" pitchFamily="34" charset="0"/>
                <a:cs typeface="Calibri" panose="020F0502020204030204" pitchFamily="34" charset="0"/>
              </a:rPr>
              <a:t>Confirm file extension–.wav</a:t>
            </a:r>
          </a:p>
          <a:p>
            <a:pPr marL="457200" indent="-457200">
              <a:buFont typeface="Arial"/>
              <a:buChar char="•"/>
            </a:pPr>
            <a:r>
              <a:rPr lang="en-US" sz="2800" dirty="0">
                <a:latin typeface="Calibri" panose="020F0502020204030204" pitchFamily="34" charset="0"/>
                <a:cs typeface="Calibri" panose="020F0502020204030204" pitchFamily="34" charset="0"/>
              </a:rPr>
              <a:t>Check audio stream count</a:t>
            </a:r>
          </a:p>
          <a:p>
            <a:pPr marL="457200" indent="-457200">
              <a:buFont typeface="Arial"/>
              <a:buChar char="•"/>
            </a:pPr>
            <a:r>
              <a:rPr lang="en-US" sz="2800" dirty="0">
                <a:latin typeface="Calibri" panose="020F0502020204030204" pitchFamily="34" charset="0"/>
                <a:cs typeface="Calibri" panose="020F0502020204030204" pitchFamily="34" charset="0"/>
              </a:rPr>
              <a:t>Confirm sample rate, bit depth, codec name, channels</a:t>
            </a:r>
          </a:p>
          <a:p>
            <a:pPr marL="457200" indent="-457200">
              <a:buFont typeface="Arial"/>
              <a:buChar char="•"/>
            </a:pPr>
            <a:r>
              <a:rPr lang="en-US" sz="2800" dirty="0">
                <a:latin typeface="Calibri" panose="020F0502020204030204" pitchFamily="34" charset="0"/>
                <a:cs typeface="Calibri" panose="020F0502020204030204" pitchFamily="34" charset="0"/>
              </a:rPr>
              <a:t>Compare duration of preservation master and all derivatives</a:t>
            </a:r>
          </a:p>
          <a:p>
            <a:pPr marL="457200" indent="-457200">
              <a:buFont typeface="Arial"/>
              <a:buChar char="•"/>
            </a:pPr>
            <a:endParaRPr lang="en-US" sz="2800" dirty="0">
              <a:latin typeface="Calibri" panose="020F0502020204030204" pitchFamily="34" charset="0"/>
              <a:cs typeface="Calibri" panose="020F0502020204030204" pitchFamily="34" charset="0"/>
            </a:endParaRPr>
          </a:p>
          <a:p>
            <a:pPr marL="457200" indent="-457200">
              <a:buFont typeface="Arial"/>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2410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fontScale="92500" lnSpcReduction="20000"/>
          </a:bodyPr>
          <a:lstStyle/>
          <a:p>
            <a:r>
              <a:rPr lang="en-US" sz="3500" dirty="0">
                <a:latin typeface="Calibri" panose="020F0502020204030204" pitchFamily="34" charset="0"/>
                <a:cs typeface="Calibri" panose="020F0502020204030204" pitchFamily="34" charset="0"/>
              </a:rPr>
              <a:t>Post-processing system QC for video </a:t>
            </a:r>
          </a:p>
          <a:p>
            <a:pPr marL="457200" indent="-457200">
              <a:buFont typeface="Arial"/>
              <a:buChar char="•"/>
            </a:pPr>
            <a:r>
              <a:rPr lang="en-US" sz="2800" dirty="0">
                <a:latin typeface="Calibri" panose="020F0502020204030204" pitchFamily="34" charset="0"/>
                <a:cs typeface="Calibri" panose="020F0502020204030204" pitchFamily="34" charset="0"/>
              </a:rPr>
              <a:t>Confirm format and wrapper</a:t>
            </a:r>
          </a:p>
          <a:p>
            <a:pPr marL="457200" indent="-457200">
              <a:buFont typeface="Arial"/>
              <a:buChar char="•"/>
            </a:pPr>
            <a:r>
              <a:rPr lang="en-US" sz="2800" dirty="0">
                <a:latin typeface="Calibri" panose="020F0502020204030204" pitchFamily="34" charset="0"/>
                <a:cs typeface="Calibri" panose="020F0502020204030204" pitchFamily="34" charset="0"/>
              </a:rPr>
              <a:t>Check audio stream count, video stream count, duration of streams</a:t>
            </a:r>
          </a:p>
          <a:p>
            <a:pPr marL="457200" indent="-457200">
              <a:buFont typeface="Arial"/>
              <a:buChar char="•"/>
            </a:pPr>
            <a:r>
              <a:rPr lang="en-US" sz="2800" dirty="0">
                <a:latin typeface="Calibri" panose="020F0502020204030204" pitchFamily="34" charset="0"/>
                <a:cs typeface="Calibri" panose="020F0502020204030204" pitchFamily="34" charset="0"/>
              </a:rPr>
              <a:t>Confirm sample rate, bit depth, codec name, channels for audio streams</a:t>
            </a:r>
          </a:p>
          <a:p>
            <a:pPr marL="457200" indent="-457200">
              <a:buFont typeface="Arial"/>
              <a:buChar char="•"/>
            </a:pPr>
            <a:r>
              <a:rPr lang="en-US" sz="2800" dirty="0">
                <a:latin typeface="Calibri" panose="020F0502020204030204" pitchFamily="34" charset="0"/>
                <a:cs typeface="Calibri" panose="020F0502020204030204" pitchFamily="34" charset="0"/>
              </a:rPr>
              <a:t>Check codec name, width, height</a:t>
            </a:r>
          </a:p>
          <a:p>
            <a:pPr marL="457200" indent="-457200">
              <a:buFont typeface="Arial"/>
              <a:buChar char="•"/>
            </a:pPr>
            <a:r>
              <a:rPr lang="en-US" sz="2800" dirty="0">
                <a:latin typeface="Calibri" panose="020F0502020204030204" pitchFamily="34" charset="0"/>
                <a:cs typeface="Calibri" panose="020F0502020204030204" pitchFamily="34" charset="0"/>
              </a:rPr>
              <a:t>Confirm frame rate</a:t>
            </a:r>
          </a:p>
          <a:p>
            <a:pPr marL="457200" indent="-457200">
              <a:buFont typeface="Arial"/>
              <a:buChar char="•"/>
            </a:pPr>
            <a:r>
              <a:rPr lang="en-US" sz="2800" dirty="0">
                <a:latin typeface="Calibri" panose="020F0502020204030204" pitchFamily="34" charset="0"/>
                <a:cs typeface="Calibri" panose="020F0502020204030204" pitchFamily="34" charset="0"/>
              </a:rPr>
              <a:t>Confirm pixel format YUV 4:2:2</a:t>
            </a:r>
          </a:p>
          <a:p>
            <a:pPr marL="457200" indent="-457200">
              <a:buFont typeface="Arial"/>
              <a:buChar char="•"/>
            </a:pPr>
            <a:r>
              <a:rPr lang="en-US" sz="2800" dirty="0">
                <a:latin typeface="Calibri" panose="020F0502020204030204" pitchFamily="34" charset="0"/>
                <a:cs typeface="Calibri" panose="020F0502020204030204" pitchFamily="34" charset="0"/>
              </a:rPr>
              <a:t>Duration checks across streams (audio, video) and across file types</a:t>
            </a:r>
          </a:p>
        </p:txBody>
      </p:sp>
    </p:spTree>
    <p:extLst>
      <p:ext uri="{BB962C8B-B14F-4D97-AF65-F5344CB8AC3E}">
        <p14:creationId xmlns:p14="http://schemas.microsoft.com/office/powerpoint/2010/main" val="1318378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Transfer risk</a:t>
            </a:r>
          </a:p>
          <a:p>
            <a:pPr marL="457200" indent="-457200">
              <a:buFont typeface="Arial"/>
              <a:buChar char="•"/>
            </a:pPr>
            <a:r>
              <a:rPr lang="en-US" sz="2800" dirty="0">
                <a:latin typeface="Calibri" panose="020F0502020204030204" pitchFamily="34" charset="0"/>
                <a:cs typeface="Calibri" panose="020F0502020204030204" pitchFamily="34" charset="0"/>
              </a:rPr>
              <a:t>Classic example—insurance</a:t>
            </a:r>
          </a:p>
          <a:p>
            <a:pPr marL="457200" indent="-457200">
              <a:buFont typeface="Arial"/>
              <a:buChar char="•"/>
            </a:pPr>
            <a:r>
              <a:rPr lang="en-US" sz="2800" dirty="0">
                <a:latin typeface="Calibri" panose="020F0502020204030204" pitchFamily="34" charset="0"/>
                <a:cs typeface="Calibri" panose="020F0502020204030204" pitchFamily="34" charset="0"/>
              </a:rPr>
              <a:t>Digitization—vendor contract</a:t>
            </a:r>
          </a:p>
          <a:p>
            <a:pPr marL="457200" indent="-457200">
              <a:buFont typeface="Arial"/>
              <a:buChar char="•"/>
            </a:pPr>
            <a:r>
              <a:rPr lang="en-US" sz="2800" dirty="0">
                <a:latin typeface="Calibri" panose="020F0502020204030204" pitchFamily="34" charset="0"/>
                <a:cs typeface="Calibri" panose="020F0502020204030204" pitchFamily="34" charset="0"/>
              </a:rPr>
              <a:t>Time period for free re-digitization</a:t>
            </a:r>
          </a:p>
          <a:p>
            <a:pPr marL="457200" indent="-457200">
              <a:buFont typeface="Arial"/>
              <a:buChar char="•"/>
            </a:pPr>
            <a:r>
              <a:rPr lang="en-US" sz="2800" dirty="0">
                <a:latin typeface="Calibri" panose="020F0502020204030204" pitchFamily="34" charset="0"/>
                <a:cs typeface="Calibri" panose="020F0502020204030204" pitchFamily="34" charset="0"/>
              </a:rPr>
              <a:t>40 days audio/30 days video</a:t>
            </a:r>
          </a:p>
          <a:p>
            <a:pPr marL="1200150" lvl="1" indent="-457200">
              <a:buFont typeface="Arial"/>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156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324" dirty="0">
                <a:latin typeface="Calibri" panose="020F0502020204030204" pitchFamily="34" charset="0"/>
                <a:cs typeface="Calibri" panose="020F0502020204030204" pitchFamily="34" charset="0"/>
              </a:rPr>
              <a:t>Parallel Transfer Workflows</a:t>
            </a:r>
          </a:p>
        </p:txBody>
      </p:sp>
      <p:sp>
        <p:nvSpPr>
          <p:cNvPr id="5" name="Content Placeholder 4">
            <a:extLst>
              <a:ext uri="{FF2B5EF4-FFF2-40B4-BE49-F238E27FC236}">
                <a16:creationId xmlns:a16="http://schemas.microsoft.com/office/drawing/2014/main" xmlns="" id="{64447856-B0A6-F543-BCFE-55BFC6E0E2C1}"/>
              </a:ext>
            </a:extLst>
          </p:cNvPr>
          <p:cNvSpPr>
            <a:spLocks noGrp="1"/>
          </p:cNvSpPr>
          <p:nvPr>
            <p:ph idx="1"/>
          </p:nvPr>
        </p:nvSpPr>
        <p:spPr/>
        <p:txBody>
          <a:bodyPr>
            <a:normAutofit lnSpcReduction="10000"/>
          </a:bodyPr>
          <a:lstStyle/>
          <a:p>
            <a:r>
              <a:rPr lang="en-US" dirty="0">
                <a:solidFill>
                  <a:schemeClr val="accent3">
                    <a:lumMod val="60000"/>
                    <a:lumOff val="40000"/>
                  </a:schemeClr>
                </a:solidFill>
                <a:latin typeface="Calibri" panose="020F0502020204030204" pitchFamily="34" charset="0"/>
                <a:cs typeface="Calibri" panose="020F0502020204030204" pitchFamily="34" charset="0"/>
              </a:rPr>
              <a:t>Accept risk</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38,000 open reel audio tapes</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1950s-1990s</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Jacobs School of Music</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Recitals and concerts</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Famous and prominent classical and jazz musicians interspersed</a:t>
            </a:r>
          </a:p>
          <a:p>
            <a:pPr marL="504292" indent="-504292">
              <a:buFont typeface="Arial" panose="020B0604020202020204" pitchFamily="34" charset="0"/>
              <a:buChar char="•"/>
            </a:pPr>
            <a:r>
              <a:rPr lang="en-US" dirty="0">
                <a:latin typeface="Calibri" panose="020F0502020204030204" pitchFamily="34" charset="0"/>
                <a:cs typeface="Calibri" panose="020F0502020204030204" pitchFamily="34" charset="0"/>
              </a:rPr>
              <a:t>Most of moderate value</a:t>
            </a:r>
          </a:p>
        </p:txBody>
      </p:sp>
    </p:spTree>
    <p:extLst>
      <p:ext uri="{BB962C8B-B14F-4D97-AF65-F5344CB8AC3E}">
        <p14:creationId xmlns:p14="http://schemas.microsoft.com/office/powerpoint/2010/main" val="14969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123" y="1285312"/>
            <a:ext cx="7987553" cy="4400873"/>
          </a:xfrm>
        </p:spPr>
        <p:txBody>
          <a:bodyPr>
            <a:normAutofit fontScale="90000"/>
          </a:bodyPr>
          <a:lstStyle/>
          <a:p>
            <a:pPr algn="ctr"/>
            <a:r>
              <a:rPr lang="en-US" sz="8000" dirty="0">
                <a:solidFill>
                  <a:schemeClr val="tx1"/>
                </a:solidFill>
                <a:latin typeface="Calibri" panose="020F0502020204030204" pitchFamily="34" charset="0"/>
                <a:cs typeface="Calibri" panose="020F0502020204030204" pitchFamily="34" charset="0"/>
              </a:rPr>
              <a:t>Day of… </a:t>
            </a:r>
            <a:r>
              <a:rPr lang="en-US" sz="4324" dirty="0">
                <a:solidFill>
                  <a:schemeClr val="tx1"/>
                </a:solidFill>
                <a:latin typeface="Calibri" panose="020F0502020204030204" pitchFamily="34" charset="0"/>
                <a:cs typeface="Calibri" panose="020F0502020204030204" pitchFamily="34" charset="0"/>
              </a:rPr>
              <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realization</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enlightenment</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reckoning</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despair</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dismay</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doubt</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dread</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anxiety</a:t>
            </a:r>
            <a:br>
              <a:rPr lang="en-US" sz="4324" dirty="0">
                <a:solidFill>
                  <a:schemeClr val="tx1"/>
                </a:solidFill>
                <a:latin typeface="Calibri" panose="020F0502020204030204" pitchFamily="34" charset="0"/>
                <a:cs typeface="Calibri" panose="020F0502020204030204" pitchFamily="34" charset="0"/>
              </a:rPr>
            </a:br>
            <a:r>
              <a:rPr lang="en-US" sz="4324" dirty="0">
                <a:solidFill>
                  <a:schemeClr val="tx1"/>
                </a:solidFill>
                <a:latin typeface="Calibri" panose="020F0502020204030204" pitchFamily="34" charset="0"/>
                <a:cs typeface="Calibri" panose="020F0502020204030204" pitchFamily="34" charset="0"/>
              </a:rPr>
              <a:t>horror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3163" y="4373870"/>
            <a:ext cx="1524000" cy="2159000"/>
          </a:xfrm>
        </p:spPr>
      </p:pic>
    </p:spTree>
    <p:extLst>
      <p:ext uri="{BB962C8B-B14F-4D97-AF65-F5344CB8AC3E}">
        <p14:creationId xmlns:p14="http://schemas.microsoft.com/office/powerpoint/2010/main" val="2018206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236" dirty="0">
                <a:latin typeface="Calibri" panose="020F0502020204030204" pitchFamily="34" charset="0"/>
                <a:cs typeface="Calibri" panose="020F0502020204030204" pitchFamily="34" charset="0"/>
              </a:rPr>
              <a:t>Parallel Transfer Workflows</a:t>
            </a:r>
          </a:p>
        </p:txBody>
      </p:sp>
      <p:sp>
        <p:nvSpPr>
          <p:cNvPr id="5" name="Content Placeholder 4">
            <a:extLst>
              <a:ext uri="{FF2B5EF4-FFF2-40B4-BE49-F238E27FC236}">
                <a16:creationId xmlns:a16="http://schemas.microsoft.com/office/drawing/2014/main" xmlns="" id="{64447856-B0A6-F543-BCFE-55BFC6E0E2C1}"/>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Accept risk</a:t>
            </a:r>
          </a:p>
          <a:p>
            <a:endParaRPr lang="en-US" sz="11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Parallel transfer or 1:1 digitization?</a:t>
            </a:r>
          </a:p>
          <a:p>
            <a:endParaRPr lang="en-US" sz="12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1:1 workflow = 27.86 Years</a:t>
            </a:r>
          </a:p>
          <a:p>
            <a:r>
              <a:rPr lang="en-US" dirty="0">
                <a:latin typeface="Calibri" panose="020F0502020204030204" pitchFamily="34" charset="0"/>
                <a:cs typeface="Calibri" panose="020F0502020204030204" pitchFamily="34" charset="0"/>
              </a:rPr>
              <a:t>4:1 workflow = 7.43 years</a:t>
            </a:r>
          </a:p>
        </p:txBody>
      </p:sp>
    </p:spTree>
    <p:extLst>
      <p:ext uri="{BB962C8B-B14F-4D97-AF65-F5344CB8AC3E}">
        <p14:creationId xmlns:p14="http://schemas.microsoft.com/office/powerpoint/2010/main" val="26099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wheel(1)">
                                      <p:cBhvr>
                                        <p:cTn id="11"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IU scenario</a:t>
            </a:r>
          </a:p>
          <a:p>
            <a:pPr marL="457200" indent="-457200">
              <a:buFont typeface="Arial"/>
              <a:buChar char="•"/>
            </a:pPr>
            <a:r>
              <a:rPr lang="en-US" dirty="0">
                <a:solidFill>
                  <a:schemeClr val="accent3">
                    <a:lumMod val="60000"/>
                    <a:lumOff val="40000"/>
                  </a:schemeClr>
                </a:solidFill>
                <a:latin typeface="Calibri" panose="020F0502020204030204" pitchFamily="34" charset="0"/>
                <a:cs typeface="Calibri" panose="020F0502020204030204" pitchFamily="34" charset="0"/>
              </a:rPr>
              <a:t>Procedures and tools</a:t>
            </a:r>
          </a:p>
        </p:txBody>
      </p:sp>
    </p:spTree>
    <p:extLst>
      <p:ext uri="{BB962C8B-B14F-4D97-AF65-F5344CB8AC3E}">
        <p14:creationId xmlns:p14="http://schemas.microsoft.com/office/powerpoint/2010/main" val="2481664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3761890" y="-1193361"/>
            <a:ext cx="17007840" cy="10607803"/>
          </a:xfrm>
          <a:prstGeom prst="rect">
            <a:avLst/>
          </a:prstGeom>
        </p:spPr>
      </p:pic>
    </p:spTree>
    <p:extLst>
      <p:ext uri="{BB962C8B-B14F-4D97-AF65-F5344CB8AC3E}">
        <p14:creationId xmlns:p14="http://schemas.microsoft.com/office/powerpoint/2010/main" val="3984968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Quality Control</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Targets </a:t>
            </a:r>
          </a:p>
          <a:p>
            <a:pPr marL="457200" indent="-457200">
              <a:buFont typeface="Arial"/>
              <a:buChar char="•"/>
            </a:pPr>
            <a:r>
              <a:rPr lang="en-US" sz="2800" dirty="0">
                <a:latin typeface="Calibri" panose="020F0502020204030204" pitchFamily="34" charset="0"/>
                <a:cs typeface="Calibri" panose="020F0502020204030204" pitchFamily="34" charset="0"/>
              </a:rPr>
              <a:t>Imagined – 10%</a:t>
            </a:r>
          </a:p>
          <a:p>
            <a:pPr marL="457200" indent="-457200">
              <a:buFont typeface="Arial"/>
              <a:buChar char="•"/>
            </a:pPr>
            <a:r>
              <a:rPr lang="en-US" sz="2800" dirty="0">
                <a:latin typeface="Calibri" panose="020F0502020204030204" pitchFamily="34" charset="0"/>
                <a:cs typeface="Calibri" panose="020F0502020204030204" pitchFamily="34" charset="0"/>
              </a:rPr>
              <a:t>Actual to date—</a:t>
            </a:r>
            <a:r>
              <a:rPr lang="en-US" sz="2800" dirty="0">
                <a:solidFill>
                  <a:schemeClr val="bg1"/>
                </a:solidFill>
                <a:latin typeface="Calibri" panose="020F0502020204030204" pitchFamily="34" charset="0"/>
                <a:cs typeface="Calibri" panose="020F0502020204030204" pitchFamily="34" charset="0"/>
              </a:rPr>
              <a:t>11.5%</a:t>
            </a:r>
          </a:p>
        </p:txBody>
      </p:sp>
    </p:spTree>
    <p:extLst>
      <p:ext uri="{BB962C8B-B14F-4D97-AF65-F5344CB8AC3E}">
        <p14:creationId xmlns:p14="http://schemas.microsoft.com/office/powerpoint/2010/main" val="86039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endParaRPr lang="en-US" sz="3400"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idx="1"/>
          </p:nvPr>
        </p:nvPicPr>
        <p:blipFill>
          <a:blip r:embed="rId2"/>
          <a:stretch>
            <a:fillRect/>
          </a:stretch>
        </p:blipFill>
        <p:spPr>
          <a:xfrm>
            <a:off x="-369907" y="101054"/>
            <a:ext cx="10867251" cy="7223760"/>
          </a:xfrm>
          <a:prstGeom prst="rect">
            <a:avLst/>
          </a:prstGeom>
        </p:spPr>
      </p:pic>
    </p:spTree>
    <p:extLst>
      <p:ext uri="{BB962C8B-B14F-4D97-AF65-F5344CB8AC3E}">
        <p14:creationId xmlns:p14="http://schemas.microsoft.com/office/powerpoint/2010/main" val="8416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endParaRPr lang="en-US" sz="3400"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idx="1"/>
          </p:nvPr>
        </p:nvPicPr>
        <p:blipFill>
          <a:blip r:embed="rId2"/>
          <a:stretch>
            <a:fillRect/>
          </a:stretch>
        </p:blipFill>
        <p:spPr>
          <a:xfrm>
            <a:off x="-710670" y="0"/>
            <a:ext cx="11653873" cy="7040880"/>
          </a:xfrm>
          <a:prstGeom prst="rect">
            <a:avLst/>
          </a:prstGeom>
        </p:spPr>
      </p:pic>
    </p:spTree>
    <p:extLst>
      <p:ext uri="{BB962C8B-B14F-4D97-AF65-F5344CB8AC3E}">
        <p14:creationId xmlns:p14="http://schemas.microsoft.com/office/powerpoint/2010/main" val="1521064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endParaRPr lang="en-US" sz="3400" dirty="0">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idx="1"/>
          </p:nvPr>
        </p:nvPicPr>
        <p:blipFill>
          <a:blip r:embed="rId2"/>
          <a:stretch>
            <a:fillRect/>
          </a:stretch>
        </p:blipFill>
        <p:spPr>
          <a:xfrm>
            <a:off x="-758322" y="0"/>
            <a:ext cx="11199826" cy="6766560"/>
          </a:xfrm>
          <a:prstGeom prst="rect">
            <a:avLst/>
          </a:prstGeom>
        </p:spPr>
      </p:pic>
    </p:spTree>
    <p:extLst>
      <p:ext uri="{BB962C8B-B14F-4D97-AF65-F5344CB8AC3E}">
        <p14:creationId xmlns:p14="http://schemas.microsoft.com/office/powerpoint/2010/main" val="524182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Tools: </a:t>
            </a:r>
            <a:r>
              <a:rPr lang="en-US" sz="4000" dirty="0" err="1">
                <a:latin typeface="Calibri" panose="020F0502020204030204" pitchFamily="34" charset="0"/>
                <a:cs typeface="Calibri" panose="020F0502020204030204" pitchFamily="34" charset="0"/>
              </a:rPr>
              <a:t>MediaInfo</a:t>
            </a:r>
            <a:r>
              <a:rPr lang="en-US" sz="4000" dirty="0">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021" y="1562335"/>
            <a:ext cx="6119902" cy="5107407"/>
          </a:xfrm>
          <a:prstGeom prst="rect">
            <a:avLst/>
          </a:prstGeom>
        </p:spPr>
      </p:pic>
    </p:spTree>
    <p:extLst>
      <p:ext uri="{BB962C8B-B14F-4D97-AF65-F5344CB8AC3E}">
        <p14:creationId xmlns:p14="http://schemas.microsoft.com/office/powerpoint/2010/main" val="1402166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Tools: </a:t>
            </a:r>
            <a:r>
              <a:rPr lang="en-US" sz="4000" dirty="0" err="1">
                <a:latin typeface="Calibri" panose="020F0502020204030204" pitchFamily="34" charset="0"/>
                <a:cs typeface="Calibri" panose="020F0502020204030204" pitchFamily="34" charset="0"/>
              </a:rPr>
              <a:t>WaveLab</a:t>
            </a:r>
            <a:endParaRPr lang="en-US" sz="4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35" y="1843071"/>
            <a:ext cx="8862532" cy="4206240"/>
          </a:xfrm>
          <a:prstGeom prst="rect">
            <a:avLst/>
          </a:prstGeom>
        </p:spPr>
      </p:pic>
    </p:spTree>
    <p:extLst>
      <p:ext uri="{BB962C8B-B14F-4D97-AF65-F5344CB8AC3E}">
        <p14:creationId xmlns:p14="http://schemas.microsoft.com/office/powerpoint/2010/main" val="2731487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Waveform: DATs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60" y="1363133"/>
            <a:ext cx="7201845" cy="4609182"/>
          </a:xfrm>
          <a:prstGeom prst="rect">
            <a:avLst/>
          </a:prstGeom>
        </p:spPr>
      </p:pic>
    </p:spTree>
    <p:extLst>
      <p:ext uri="{BB962C8B-B14F-4D97-AF65-F5344CB8AC3E}">
        <p14:creationId xmlns:p14="http://schemas.microsoft.com/office/powerpoint/2010/main" val="117140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MDPI Overview</a:t>
            </a: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At project peak-- </a:t>
            </a:r>
          </a:p>
          <a:p>
            <a:pPr marL="457200" indent="-457200">
              <a:buFont typeface="Arial"/>
              <a:buChar char="•"/>
            </a:pPr>
            <a:r>
              <a:rPr lang="en-US" sz="2800" dirty="0">
                <a:latin typeface="Calibri" panose="020F0502020204030204" pitchFamily="34" charset="0"/>
                <a:cs typeface="Calibri" panose="020F0502020204030204" pitchFamily="34" charset="0"/>
              </a:rPr>
              <a:t>600+ objects digitized/day</a:t>
            </a:r>
          </a:p>
          <a:p>
            <a:pPr marL="457200" indent="-457200">
              <a:buFont typeface="Arial"/>
              <a:buChar char="•"/>
            </a:pPr>
            <a:r>
              <a:rPr lang="en-US" sz="2800" dirty="0">
                <a:latin typeface="Calibri" panose="020F0502020204030204" pitchFamily="34" charset="0"/>
                <a:cs typeface="Calibri" panose="020F0502020204030204" pitchFamily="34" charset="0"/>
              </a:rPr>
              <a:t>3,800 digital files/day</a:t>
            </a:r>
          </a:p>
          <a:p>
            <a:pPr marL="457200" indent="-457200">
              <a:buFont typeface="Arial"/>
              <a:buChar char="•"/>
            </a:pPr>
            <a:r>
              <a:rPr lang="en-US" sz="2800" dirty="0">
                <a:latin typeface="Calibri" panose="020F0502020204030204" pitchFamily="34" charset="0"/>
                <a:cs typeface="Calibri" panose="020F0502020204030204" pitchFamily="34" charset="0"/>
              </a:rPr>
              <a:t>12 TB/day</a:t>
            </a: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69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libri" panose="020F0502020204030204" pitchFamily="34" charset="0"/>
                <a:cs typeface="Calibri" panose="020F0502020204030204" pitchFamily="34" charset="0"/>
              </a:rPr>
              <a:t>Tools: </a:t>
            </a:r>
            <a:r>
              <a:rPr lang="en-US" sz="4000" dirty="0" err="1">
                <a:latin typeface="Calibri" panose="020F0502020204030204" pitchFamily="34" charset="0"/>
                <a:cs typeface="Calibri" panose="020F0502020204030204" pitchFamily="34" charset="0"/>
              </a:rPr>
              <a:t>QCTools</a:t>
            </a:r>
            <a:r>
              <a:rPr lang="en-US" sz="4000" dirty="0">
                <a:latin typeface="Calibri" panose="020F0502020204030204" pitchFamily="34" charset="0"/>
                <a:cs typeface="Calibri" panose="020F0502020204030204" pitchFamily="34" charset="0"/>
              </a:rPr>
              <a:t> (Clogged Head)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435" y="1363133"/>
            <a:ext cx="4014910" cy="5327703"/>
          </a:xfrm>
          <a:prstGeom prst="rect">
            <a:avLst/>
          </a:prstGeom>
        </p:spPr>
      </p:pic>
    </p:spTree>
    <p:extLst>
      <p:ext uri="{BB962C8B-B14F-4D97-AF65-F5344CB8AC3E}">
        <p14:creationId xmlns:p14="http://schemas.microsoft.com/office/powerpoint/2010/main" val="1351680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What is our job?</a:t>
            </a:r>
            <a:endParaRPr lang="en-US" dirty="0">
              <a:solidFill>
                <a:srgbClr val="FF0000"/>
              </a:solidFill>
              <a:latin typeface="Calibri" panose="020F0502020204030204" pitchFamily="34" charset="0"/>
              <a:cs typeface="Calibri" panose="020F0502020204030204" pitchFamily="34" charset="0"/>
            </a:endParaRPr>
          </a:p>
          <a:p>
            <a:pPr marL="457200" indent="-457200">
              <a:buFont typeface="Arial"/>
              <a:buChar char="•"/>
            </a:pPr>
            <a:r>
              <a:rPr lang="en-US" sz="2800" dirty="0">
                <a:latin typeface="Calibri" panose="020F0502020204030204" pitchFamily="34" charset="0"/>
                <a:cs typeface="Calibri" panose="020F0502020204030204" pitchFamily="34" charset="0"/>
              </a:rPr>
              <a:t>Tedious work</a:t>
            </a:r>
          </a:p>
          <a:p>
            <a:pPr marL="457200" indent="-457200">
              <a:buFont typeface="Arial"/>
              <a:buChar char="•"/>
            </a:pPr>
            <a:r>
              <a:rPr lang="en-US" sz="2800" dirty="0">
                <a:latin typeface="Calibri" panose="020F0502020204030204" pitchFamily="34" charset="0"/>
                <a:cs typeface="Calibri" panose="020F0502020204030204" pitchFamily="34" charset="0"/>
              </a:rPr>
              <a:t>Not just find errors</a:t>
            </a:r>
          </a:p>
          <a:p>
            <a:pPr marL="457200" indent="-457200">
              <a:buFont typeface="Arial"/>
              <a:buChar char="•"/>
            </a:pPr>
            <a:r>
              <a:rPr lang="en-US" sz="2800" dirty="0">
                <a:latin typeface="Calibri" panose="020F0502020204030204" pitchFamily="34" charset="0"/>
                <a:cs typeface="Calibri" panose="020F0502020204030204" pitchFamily="34" charset="0"/>
              </a:rPr>
              <a:t>Validate that files meet preservation spec</a:t>
            </a:r>
          </a:p>
          <a:p>
            <a:endParaRPr lang="en-US" sz="2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3220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What have we found?</a:t>
            </a:r>
            <a:endParaRPr lang="en-US" dirty="0">
              <a:solidFill>
                <a:srgbClr val="FF0000"/>
              </a:solidFill>
              <a:latin typeface="Calibri" panose="020F0502020204030204" pitchFamily="34" charset="0"/>
              <a:cs typeface="Calibri" panose="020F0502020204030204" pitchFamily="34" charset="0"/>
            </a:endParaRPr>
          </a:p>
          <a:p>
            <a:pPr marL="457200" indent="-457200">
              <a:buFont typeface="Arial"/>
              <a:buChar char="•"/>
            </a:pPr>
            <a:r>
              <a:rPr lang="en-US" sz="2800" dirty="0">
                <a:latin typeface="Calibri" panose="020F0502020204030204" pitchFamily="34" charset="0"/>
                <a:cs typeface="Calibri" panose="020F0502020204030204" pitchFamily="34" charset="0"/>
              </a:rPr>
              <a:t>29,984 recordings human-intensive QC</a:t>
            </a:r>
          </a:p>
          <a:p>
            <a:pPr marL="457200" indent="-457200">
              <a:buFont typeface="Arial"/>
              <a:buChar char="•"/>
            </a:pPr>
            <a:r>
              <a:rPr lang="en-US" sz="2800" dirty="0">
                <a:latin typeface="Calibri" panose="020F0502020204030204" pitchFamily="34" charset="0"/>
                <a:cs typeface="Calibri" panose="020F0502020204030204" pitchFamily="34" charset="0"/>
              </a:rPr>
              <a:t>Very few problems overall--0.7% failed by IU QC</a:t>
            </a:r>
          </a:p>
          <a:p>
            <a:pPr marL="457200" indent="-457200">
              <a:buFont typeface="Arial"/>
              <a:buChar char="•"/>
            </a:pPr>
            <a:r>
              <a:rPr lang="en-US" sz="2800" dirty="0">
                <a:latin typeface="Calibri" panose="020F0502020204030204" pitchFamily="34" charset="0"/>
                <a:cs typeface="Calibri" panose="020F0502020204030204" pitchFamily="34" charset="0"/>
              </a:rPr>
              <a:t>Most issues found are in metadata, particularly comments</a:t>
            </a:r>
          </a:p>
          <a:p>
            <a:pPr marL="457200" indent="-457200">
              <a:buFont typeface="Arial"/>
              <a:buChar char="•"/>
            </a:pPr>
            <a:r>
              <a:rPr lang="en-US" sz="2800" dirty="0">
                <a:latin typeface="Calibri" panose="020F0502020204030204" pitchFamily="34" charset="0"/>
                <a:cs typeface="Calibri" panose="020F0502020204030204" pitchFamily="34" charset="0"/>
              </a:rPr>
              <a:t>45% of 0.7% failed resulted in re-digitization</a:t>
            </a:r>
          </a:p>
        </p:txBody>
      </p:sp>
    </p:spTree>
    <p:extLst>
      <p:ext uri="{BB962C8B-B14F-4D97-AF65-F5344CB8AC3E}">
        <p14:creationId xmlns:p14="http://schemas.microsoft.com/office/powerpoint/2010/main" val="19422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What have we found?</a:t>
            </a:r>
            <a:endParaRPr lang="en-US" dirty="0">
              <a:solidFill>
                <a:srgbClr val="FF0000"/>
              </a:solidFill>
              <a:latin typeface="Calibri" panose="020F0502020204030204" pitchFamily="34" charset="0"/>
              <a:cs typeface="Calibri" panose="020F0502020204030204" pitchFamily="34" charset="0"/>
            </a:endParaRPr>
          </a:p>
          <a:p>
            <a:pPr marL="457200" indent="-457200">
              <a:buFont typeface="Arial"/>
              <a:buChar char="•"/>
            </a:pPr>
            <a:r>
              <a:rPr lang="en-US" sz="2800" dirty="0">
                <a:latin typeface="Calibri" panose="020F0502020204030204" pitchFamily="34" charset="0"/>
                <a:cs typeface="Calibri" panose="020F0502020204030204" pitchFamily="34" charset="0"/>
              </a:rPr>
              <a:t>A few reversed audio issues</a:t>
            </a:r>
          </a:p>
          <a:p>
            <a:pPr marL="457200" indent="-457200">
              <a:buFont typeface="Arial"/>
              <a:buChar char="•"/>
            </a:pPr>
            <a:r>
              <a:rPr lang="en-US" sz="2800">
                <a:latin typeface="Calibri" panose="020F0502020204030204" pitchFamily="34" charset="0"/>
                <a:cs typeface="Calibri" panose="020F0502020204030204" pitchFamily="34" charset="0"/>
              </a:rPr>
              <a:t>Some </a:t>
            </a:r>
            <a:r>
              <a:rPr lang="en-US" sz="2800" dirty="0">
                <a:latin typeface="Calibri" panose="020F0502020204030204" pitchFamily="34" charset="0"/>
                <a:cs typeface="Calibri" panose="020F0502020204030204" pitchFamily="34" charset="0"/>
              </a:rPr>
              <a:t>variable speed issues</a:t>
            </a:r>
          </a:p>
          <a:p>
            <a:pPr marL="457200" indent="-457200">
              <a:buFont typeface="Arial"/>
              <a:buChar char="•"/>
            </a:pPr>
            <a:r>
              <a:rPr lang="en-US" sz="2800" dirty="0">
                <a:latin typeface="Calibri" panose="020F0502020204030204" pitchFamily="34" charset="0"/>
                <a:cs typeface="Calibri" panose="020F0502020204030204" pitchFamily="34" charset="0"/>
              </a:rPr>
              <a:t>A few azimuth adjustment issues</a:t>
            </a:r>
          </a:p>
          <a:p>
            <a:pPr marL="457200" indent="-457200">
              <a:buFont typeface="Arial"/>
              <a:buChar char="•"/>
            </a:pPr>
            <a:r>
              <a:rPr lang="en-US" sz="2800" dirty="0">
                <a:latin typeface="Calibri" panose="020F0502020204030204" pitchFamily="34" charset="0"/>
                <a:cs typeface="Calibri" panose="020F0502020204030204" pitchFamily="34" charset="0"/>
              </a:rPr>
              <a:t>Several problems with machines</a:t>
            </a:r>
          </a:p>
          <a:p>
            <a:pPr marL="457200" indent="-457200">
              <a:buFont typeface="Arial"/>
              <a:buChar char="•"/>
            </a:pPr>
            <a:r>
              <a:rPr lang="en-US" sz="2800" dirty="0">
                <a:latin typeface="Calibri" panose="020F0502020204030204" pitchFamily="34" charset="0"/>
                <a:cs typeface="Calibri" panose="020F0502020204030204" pitchFamily="34" charset="0"/>
              </a:rPr>
              <a:t>Low video levels</a:t>
            </a:r>
          </a:p>
          <a:p>
            <a:pPr marL="457200" indent="-457200">
              <a:buFont typeface="Arial"/>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66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73480" y="1728482"/>
            <a:ext cx="8437417" cy="5022639"/>
          </a:xfrm>
        </p:spPr>
        <p:txBody>
          <a:bodyPr>
            <a:normAutofit fontScale="40000" lnSpcReduction="20000"/>
          </a:bodyPr>
          <a:lstStyle/>
          <a:p>
            <a:r>
              <a:rPr lang="en-US" sz="8000" dirty="0">
                <a:solidFill>
                  <a:schemeClr val="bg1"/>
                </a:solidFill>
                <a:latin typeface="Calibri" panose="020F0502020204030204" pitchFamily="34" charset="0"/>
                <a:cs typeface="Calibri" panose="020F0502020204030204" pitchFamily="34" charset="0"/>
              </a:rPr>
              <a:t>Issues:</a:t>
            </a:r>
          </a:p>
          <a:p>
            <a:pPr marL="457200" indent="-457200">
              <a:buFont typeface="Arial"/>
              <a:buChar char="•"/>
            </a:pPr>
            <a:r>
              <a:rPr lang="en-US" sz="7000" dirty="0">
                <a:solidFill>
                  <a:schemeClr val="bg1"/>
                </a:solidFill>
                <a:latin typeface="Calibri" panose="020F0502020204030204" pitchFamily="34" charset="0"/>
                <a:cs typeface="Calibri" panose="020F0502020204030204" pitchFamily="34" charset="0"/>
              </a:rPr>
              <a:t>QC Specialist sends note to list</a:t>
            </a:r>
          </a:p>
          <a:p>
            <a:pPr marL="457200" indent="-457200">
              <a:buFont typeface="Arial"/>
              <a:buChar char="•"/>
            </a:pPr>
            <a:endParaRPr lang="en-US" sz="4600" dirty="0">
              <a:solidFill>
                <a:schemeClr val="accent5">
                  <a:lumMod val="60000"/>
                  <a:lumOff val="40000"/>
                </a:schemeClr>
              </a:solidFill>
              <a:latin typeface="Calibri" panose="020F0502020204030204" pitchFamily="34" charset="0"/>
              <a:cs typeface="Calibri" panose="020F0502020204030204" pitchFamily="34" charset="0"/>
            </a:endParaRPr>
          </a:p>
          <a:p>
            <a:r>
              <a:rPr lang="en-US" sz="4600" dirty="0">
                <a:solidFill>
                  <a:schemeClr val="accent5">
                    <a:lumMod val="60000"/>
                    <a:lumOff val="40000"/>
                  </a:schemeClr>
                </a:solidFill>
                <a:latin typeface="Calibri" panose="020F0502020204030204" pitchFamily="34" charset="0"/>
                <a:cs typeface="Calibri" panose="020F0502020204030204" pitchFamily="34" charset="0"/>
              </a:rPr>
              <a:t>The following VHS file has failed IU QC:</a:t>
            </a:r>
          </a:p>
          <a:p>
            <a:r>
              <a:rPr lang="en-US" sz="4600" dirty="0">
                <a:solidFill>
                  <a:schemeClr val="accent5">
                    <a:lumMod val="60000"/>
                    <a:lumOff val="40000"/>
                  </a:schemeClr>
                </a:solidFill>
                <a:latin typeface="Calibri" panose="020F0502020204030204" pitchFamily="34" charset="0"/>
                <a:cs typeface="Calibri" panose="020F0502020204030204" pitchFamily="34" charset="0"/>
              </a:rPr>
              <a:t> </a:t>
            </a:r>
          </a:p>
          <a:p>
            <a:r>
              <a:rPr lang="en-US" sz="4600" b="1" dirty="0">
                <a:solidFill>
                  <a:schemeClr val="accent5">
                    <a:lumMod val="60000"/>
                    <a:lumOff val="40000"/>
                  </a:schemeClr>
                </a:solidFill>
                <a:latin typeface="Calibri" panose="020F0502020204030204" pitchFamily="34" charset="0"/>
                <a:cs typeface="Calibri" panose="020F0502020204030204" pitchFamily="34" charset="0"/>
              </a:rPr>
              <a:t>40000001522970</a:t>
            </a:r>
            <a:endParaRPr lang="en-US" sz="4600" dirty="0">
              <a:solidFill>
                <a:schemeClr val="accent5">
                  <a:lumMod val="60000"/>
                  <a:lumOff val="40000"/>
                </a:schemeClr>
              </a:solidFill>
              <a:latin typeface="Calibri" panose="020F0502020204030204" pitchFamily="34" charset="0"/>
              <a:cs typeface="Calibri" panose="020F0502020204030204" pitchFamily="34" charset="0"/>
            </a:endParaRPr>
          </a:p>
          <a:p>
            <a:r>
              <a:rPr lang="en-US" sz="4600" b="1" dirty="0">
                <a:solidFill>
                  <a:schemeClr val="accent5">
                    <a:lumMod val="60000"/>
                    <a:lumOff val="40000"/>
                  </a:schemeClr>
                </a:solidFill>
                <a:latin typeface="Calibri" panose="020F0502020204030204" pitchFamily="34" charset="0"/>
                <a:cs typeface="Calibri" panose="020F0502020204030204" pitchFamily="34" charset="0"/>
              </a:rPr>
              <a:t> </a:t>
            </a:r>
            <a:endParaRPr lang="en-US" sz="4600" dirty="0">
              <a:solidFill>
                <a:schemeClr val="accent5">
                  <a:lumMod val="60000"/>
                  <a:lumOff val="40000"/>
                </a:schemeClr>
              </a:solidFill>
              <a:latin typeface="Calibri" panose="020F0502020204030204" pitchFamily="34" charset="0"/>
              <a:cs typeface="Calibri" panose="020F0502020204030204" pitchFamily="34" charset="0"/>
            </a:endParaRPr>
          </a:p>
          <a:p>
            <a:r>
              <a:rPr lang="en-US" sz="4600" dirty="0">
                <a:solidFill>
                  <a:schemeClr val="accent5">
                    <a:lumMod val="60000"/>
                    <a:lumOff val="40000"/>
                  </a:schemeClr>
                </a:solidFill>
                <a:latin typeface="Calibri" panose="020F0502020204030204" pitchFamily="34" charset="0"/>
                <a:cs typeface="Calibri" panose="020F0502020204030204" pitchFamily="34" charset="0"/>
              </a:rPr>
              <a:t>This file has failed for the following reason:</a:t>
            </a:r>
          </a:p>
          <a:p>
            <a:r>
              <a:rPr lang="en-US" sz="4600" dirty="0">
                <a:solidFill>
                  <a:schemeClr val="accent5">
                    <a:lumMod val="60000"/>
                    <a:lumOff val="40000"/>
                  </a:schemeClr>
                </a:solidFill>
                <a:latin typeface="Calibri" panose="020F0502020204030204" pitchFamily="34" charset="0"/>
                <a:cs typeface="Calibri" panose="020F0502020204030204" pitchFamily="34" charset="0"/>
              </a:rPr>
              <a:t> </a:t>
            </a:r>
          </a:p>
          <a:p>
            <a:r>
              <a:rPr lang="en-US" sz="4600" b="1" dirty="0">
                <a:solidFill>
                  <a:schemeClr val="accent5">
                    <a:lumMod val="60000"/>
                    <a:lumOff val="40000"/>
                  </a:schemeClr>
                </a:solidFill>
                <a:latin typeface="Calibri" panose="020F0502020204030204" pitchFamily="34" charset="0"/>
                <a:cs typeface="Calibri" panose="020F0502020204030204" pitchFamily="34" charset="0"/>
              </a:rPr>
              <a:t>40000001522970:</a:t>
            </a:r>
            <a:r>
              <a:rPr lang="en-US" sz="4600" dirty="0">
                <a:solidFill>
                  <a:schemeClr val="accent5">
                    <a:lumMod val="60000"/>
                    <a:lumOff val="40000"/>
                  </a:schemeClr>
                </a:solidFill>
                <a:latin typeface="Calibri" panose="020F0502020204030204" pitchFamily="34" charset="0"/>
                <a:cs typeface="Calibri" panose="020F0502020204030204" pitchFamily="34" charset="0"/>
              </a:rPr>
              <a:t> Overall blue hue throughout duration.</a:t>
            </a:r>
          </a:p>
          <a:p>
            <a:r>
              <a:rPr lang="en-US" sz="4600" b="1" dirty="0">
                <a:solidFill>
                  <a:schemeClr val="accent5">
                    <a:lumMod val="60000"/>
                    <a:lumOff val="40000"/>
                  </a:schemeClr>
                </a:solidFill>
                <a:latin typeface="Calibri" panose="020F0502020204030204" pitchFamily="34" charset="0"/>
                <a:cs typeface="Calibri" panose="020F0502020204030204" pitchFamily="34" charset="0"/>
              </a:rPr>
              <a:t> </a:t>
            </a:r>
            <a:endParaRPr lang="en-US" sz="4000" dirty="0">
              <a:solidFill>
                <a:schemeClr val="accent5">
                  <a:lumMod val="60000"/>
                  <a:lumOff val="40000"/>
                </a:schemeClr>
              </a:solidFill>
              <a:latin typeface="Calibri" panose="020F0502020204030204" pitchFamily="34" charset="0"/>
              <a:cs typeface="Calibri" panose="020F0502020204030204" pitchFamily="34" charset="0"/>
            </a:endParaRPr>
          </a:p>
          <a:p>
            <a:r>
              <a:rPr lang="en-US" sz="4000" dirty="0">
                <a:solidFill>
                  <a:schemeClr val="accent5">
                    <a:lumMod val="60000"/>
                    <a:lumOff val="40000"/>
                  </a:schemeClr>
                </a:solidFill>
                <a:latin typeface="Calibri" panose="020F0502020204030204" pitchFamily="34" charset="0"/>
                <a:cs typeface="Calibri" panose="020F0502020204030204" pitchFamily="34" charset="0"/>
              </a:rPr>
              <a:t> </a:t>
            </a:r>
          </a:p>
          <a:p>
            <a:r>
              <a:rPr lang="en-US" sz="4000" b="1" dirty="0">
                <a:solidFill>
                  <a:schemeClr val="accent5">
                    <a:lumMod val="60000"/>
                    <a:lumOff val="40000"/>
                  </a:schemeClr>
                </a:solidFill>
                <a:latin typeface="Calibri" panose="020F0502020204030204" pitchFamily="34" charset="0"/>
                <a:cs typeface="Calibri" panose="020F0502020204030204" pitchFamily="34" charset="0"/>
              </a:rPr>
              <a:t>Adam Nickel  </a:t>
            </a:r>
            <a:r>
              <a:rPr lang="en-US" sz="4000" dirty="0">
                <a:solidFill>
                  <a:schemeClr val="accent5">
                    <a:lumMod val="60000"/>
                    <a:lumOff val="40000"/>
                  </a:schemeClr>
                </a:solidFill>
                <a:latin typeface="Calibri" panose="020F0502020204030204" pitchFamily="34" charset="0"/>
                <a:cs typeface="Calibri" panose="020F0502020204030204" pitchFamily="34" charset="0"/>
              </a:rPr>
              <a:t>  </a:t>
            </a:r>
          </a:p>
          <a:p>
            <a:r>
              <a:rPr lang="en-US" sz="4000" dirty="0">
                <a:solidFill>
                  <a:schemeClr val="accent5">
                    <a:lumMod val="60000"/>
                    <a:lumOff val="40000"/>
                  </a:schemeClr>
                </a:solidFill>
                <a:latin typeface="Calibri" panose="020F0502020204030204" pitchFamily="34" charset="0"/>
                <a:cs typeface="Calibri" panose="020F0502020204030204" pitchFamily="34" charset="0"/>
              </a:rPr>
              <a:t>Processing and Quality Control Specialist</a:t>
            </a:r>
          </a:p>
          <a:p>
            <a:r>
              <a:rPr lang="en-US" sz="4000" dirty="0">
                <a:solidFill>
                  <a:schemeClr val="accent5">
                    <a:lumMod val="60000"/>
                    <a:lumOff val="40000"/>
                  </a:schemeClr>
                </a:solidFill>
                <a:latin typeface="Calibri" panose="020F0502020204030204" pitchFamily="34" charset="0"/>
                <a:cs typeface="Calibri" panose="020F0502020204030204" pitchFamily="34" charset="0"/>
              </a:rPr>
              <a:t>Media Digitization and Preservation Initiative - Indiana University</a:t>
            </a:r>
          </a:p>
          <a:p>
            <a:r>
              <a:rPr lang="en-US" sz="4000" u="sng" dirty="0">
                <a:latin typeface="Calibri" panose="020F0502020204030204" pitchFamily="34" charset="0"/>
                <a:cs typeface="Calibri" panose="020F0502020204030204" pitchFamily="34" charset="0"/>
                <a:hlinkClick r:id="rId2"/>
              </a:rPr>
              <a:t>https://mdpi.iu.edu/</a:t>
            </a:r>
            <a:endParaRPr lang="en-US" sz="40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398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Issues:</a:t>
            </a:r>
          </a:p>
          <a:p>
            <a:pPr marL="457200" indent="-457200">
              <a:buFont typeface="Arial"/>
              <a:buChar char="•"/>
            </a:pPr>
            <a:r>
              <a:rPr lang="en-US" sz="2800" dirty="0">
                <a:latin typeface="Calibri" panose="020F0502020204030204" pitchFamily="34" charset="0"/>
                <a:cs typeface="Calibri" panose="020F0502020204030204" pitchFamily="34" charset="0"/>
              </a:rPr>
              <a:t>Memnon invokes CCC procedure</a:t>
            </a:r>
          </a:p>
          <a:p>
            <a:pPr marL="1200150" lvl="1" indent="-457200">
              <a:buFont typeface="Arial"/>
              <a:buChar char="•"/>
            </a:pPr>
            <a:r>
              <a:rPr lang="en-US" dirty="0">
                <a:latin typeface="Calibri" panose="020F0502020204030204" pitchFamily="34" charset="0"/>
                <a:cs typeface="Calibri" panose="020F0502020204030204" pitchFamily="34" charset="0"/>
              </a:rPr>
              <a:t>Containment</a:t>
            </a:r>
          </a:p>
          <a:p>
            <a:pPr marL="1200150" lvl="1" indent="-457200">
              <a:buFont typeface="Arial"/>
              <a:buChar char="•"/>
            </a:pPr>
            <a:r>
              <a:rPr lang="en-US" dirty="0">
                <a:latin typeface="Calibri" panose="020F0502020204030204" pitchFamily="34" charset="0"/>
                <a:cs typeface="Calibri" panose="020F0502020204030204" pitchFamily="34" charset="0"/>
              </a:rPr>
              <a:t>Cause</a:t>
            </a:r>
          </a:p>
          <a:p>
            <a:pPr marL="1200150" lvl="1" indent="-457200">
              <a:buFont typeface="Arial"/>
              <a:buChar char="•"/>
            </a:pPr>
            <a:r>
              <a:rPr lang="en-US" dirty="0">
                <a:latin typeface="Calibri" panose="020F0502020204030204" pitchFamily="34" charset="0"/>
                <a:cs typeface="Calibri" panose="020F0502020204030204" pitchFamily="34" charset="0"/>
              </a:rPr>
              <a:t>Corrective Actions</a:t>
            </a:r>
          </a:p>
          <a:p>
            <a:pPr marL="1200150" lvl="1" indent="-457200">
              <a:buFont typeface="Arial"/>
              <a:buChar char="•"/>
            </a:pPr>
            <a:r>
              <a:rPr lang="en-US" dirty="0">
                <a:latin typeface="Calibri" panose="020F0502020204030204" pitchFamily="34" charset="0"/>
                <a:cs typeface="Calibri" panose="020F0502020204030204" pitchFamily="34" charset="0"/>
              </a:rPr>
              <a:t>Opportunities for improvement of system</a:t>
            </a:r>
          </a:p>
          <a:p>
            <a:pPr marL="457200" indent="-457200">
              <a:buFont typeface="Arial"/>
              <a:buChar char="•"/>
            </a:pPr>
            <a:endParaRPr lang="en-US" sz="3300" dirty="0">
              <a:latin typeface="Calibri" panose="020F0502020204030204" pitchFamily="34" charset="0"/>
              <a:cs typeface="Calibri" panose="020F0502020204030204" pitchFamily="34" charset="0"/>
            </a:endParaRPr>
          </a:p>
          <a:p>
            <a:endParaRPr lang="en-US" sz="3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66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44384" y="975792"/>
            <a:ext cx="8550234" cy="5638763"/>
          </a:xfrm>
        </p:spPr>
        <p:txBody>
          <a:bodyPr>
            <a:normAutofit fontScale="25000" lnSpcReduction="20000"/>
          </a:bodyPr>
          <a:lstStyle/>
          <a:p>
            <a:endParaRPr lang="en-US" sz="2800" dirty="0">
              <a:latin typeface="Calibri" panose="020F0502020204030204" pitchFamily="34" charset="0"/>
              <a:cs typeface="Calibri" panose="020F0502020204030204" pitchFamily="34" charset="0"/>
            </a:endParaRPr>
          </a:p>
          <a:p>
            <a:r>
              <a:rPr lang="en-US" sz="8800" b="1" dirty="0">
                <a:solidFill>
                  <a:srgbClr val="FF0000"/>
                </a:solidFill>
                <a:latin typeface="Calibri" panose="020F0502020204030204" pitchFamily="34" charset="0"/>
                <a:cs typeface="Calibri" panose="020F0502020204030204" pitchFamily="34" charset="0"/>
              </a:rPr>
              <a:t>Issue:</a:t>
            </a:r>
            <a:r>
              <a:rPr lang="en-US" sz="8800" b="1" dirty="0">
                <a:latin typeface="Calibri" panose="020F0502020204030204" pitchFamily="34" charset="0"/>
                <a:cs typeface="Calibri" panose="020F0502020204030204" pitchFamily="34" charset="0"/>
              </a:rPr>
              <a:t> VHS: 40000001522970:</a:t>
            </a:r>
            <a:r>
              <a:rPr lang="en-US" sz="8800" dirty="0">
                <a:latin typeface="Calibri" panose="020F0502020204030204" pitchFamily="34" charset="0"/>
                <a:cs typeface="Calibri" panose="020F0502020204030204" pitchFamily="34" charset="0"/>
              </a:rPr>
              <a:t> Overall blue hue throughout duration. </a:t>
            </a:r>
          </a:p>
          <a:p>
            <a:r>
              <a:rPr lang="en-US" sz="8800" dirty="0">
                <a:latin typeface="Calibri" panose="020F0502020204030204" pitchFamily="34" charset="0"/>
                <a:cs typeface="Calibri" panose="020F0502020204030204" pitchFamily="34" charset="0"/>
              </a:rPr>
              <a:t> </a:t>
            </a:r>
          </a:p>
          <a:p>
            <a:r>
              <a:rPr lang="en-US" sz="8800" b="1" dirty="0">
                <a:solidFill>
                  <a:srgbClr val="FF0000"/>
                </a:solidFill>
                <a:latin typeface="Calibri" panose="020F0502020204030204" pitchFamily="34" charset="0"/>
                <a:cs typeface="Calibri" panose="020F0502020204030204" pitchFamily="34" charset="0"/>
              </a:rPr>
              <a:t>Containment: </a:t>
            </a:r>
            <a:endParaRPr lang="en-US" sz="8800" dirty="0">
              <a:solidFill>
                <a:srgbClr val="FF0000"/>
              </a:solidFill>
              <a:latin typeface="Calibri" panose="020F0502020204030204" pitchFamily="34" charset="0"/>
              <a:cs typeface="Calibri" panose="020F0502020204030204" pitchFamily="34" charset="0"/>
            </a:endParaRPr>
          </a:p>
          <a:p>
            <a:r>
              <a:rPr lang="en-US" sz="8800" dirty="0">
                <a:latin typeface="Calibri" panose="020F0502020204030204" pitchFamily="34" charset="0"/>
                <a:cs typeface="Calibri" panose="020F0502020204030204" pitchFamily="34" charset="0"/>
              </a:rPr>
              <a:t> </a:t>
            </a:r>
          </a:p>
          <a:p>
            <a:r>
              <a:rPr lang="en-US" sz="8800" dirty="0">
                <a:latin typeface="Calibri" panose="020F0502020204030204" pitchFamily="34" charset="0"/>
                <a:cs typeface="Calibri" panose="020F0502020204030204" pitchFamily="34" charset="0"/>
              </a:rPr>
              <a:t>VHS-004 (SN: K6TC00005) was determined to be the source of this issue, machine was replaced. Researched all tapes transferred on this machine to determine when issue started 11/30 - 12/5, resulting in (41) tapes being re-digitized.</a:t>
            </a:r>
          </a:p>
          <a:p>
            <a:r>
              <a:rPr lang="en-US" sz="8800" dirty="0">
                <a:latin typeface="Calibri" panose="020F0502020204030204" pitchFamily="34" charset="0"/>
                <a:cs typeface="Calibri" panose="020F0502020204030204" pitchFamily="34" charset="0"/>
              </a:rPr>
              <a:t> </a:t>
            </a:r>
          </a:p>
          <a:p>
            <a:r>
              <a:rPr lang="en-US" sz="8800" b="1" dirty="0">
                <a:solidFill>
                  <a:srgbClr val="FF0000"/>
                </a:solidFill>
                <a:latin typeface="Calibri" panose="020F0502020204030204" pitchFamily="34" charset="0"/>
                <a:cs typeface="Calibri" panose="020F0502020204030204" pitchFamily="34" charset="0"/>
              </a:rPr>
              <a:t>Cause:</a:t>
            </a:r>
            <a:r>
              <a:rPr lang="en-US" sz="8800" dirty="0">
                <a:solidFill>
                  <a:srgbClr val="FF0000"/>
                </a:solidFill>
                <a:latin typeface="Calibri" panose="020F0502020204030204" pitchFamily="34" charset="0"/>
                <a:cs typeface="Calibri" panose="020F0502020204030204" pitchFamily="34" charset="0"/>
              </a:rPr>
              <a:t> </a:t>
            </a:r>
            <a:r>
              <a:rPr lang="en-US" sz="8800" dirty="0">
                <a:latin typeface="Calibri" panose="020F0502020204030204" pitchFamily="34" charset="0"/>
                <a:cs typeface="Calibri" panose="020F0502020204030204" pitchFamily="34" charset="0"/>
              </a:rPr>
              <a:t>Unsure of specific player defect resulting in blue tint.  </a:t>
            </a:r>
          </a:p>
          <a:p>
            <a:endParaRPr lang="en-US" sz="8800" b="1" dirty="0">
              <a:solidFill>
                <a:srgbClr val="FF0000"/>
              </a:solidFill>
              <a:latin typeface="Calibri" panose="020F0502020204030204" pitchFamily="34" charset="0"/>
              <a:cs typeface="Calibri" panose="020F0502020204030204" pitchFamily="34" charset="0"/>
            </a:endParaRPr>
          </a:p>
          <a:p>
            <a:r>
              <a:rPr lang="en-US" sz="8800" b="1" dirty="0">
                <a:solidFill>
                  <a:srgbClr val="FF0000"/>
                </a:solidFill>
                <a:latin typeface="Calibri" panose="020F0502020204030204" pitchFamily="34" charset="0"/>
                <a:cs typeface="Calibri" panose="020F0502020204030204" pitchFamily="34" charset="0"/>
              </a:rPr>
              <a:t>Corrective Actions: </a:t>
            </a:r>
            <a:endParaRPr lang="en-US" sz="8800" dirty="0">
              <a:solidFill>
                <a:srgbClr val="FF0000"/>
              </a:solidFill>
              <a:latin typeface="Calibri" panose="020F0502020204030204" pitchFamily="34" charset="0"/>
              <a:cs typeface="Calibri" panose="020F0502020204030204" pitchFamily="34" charset="0"/>
            </a:endParaRPr>
          </a:p>
          <a:p>
            <a:r>
              <a:rPr lang="en-US" sz="8800" b="1" dirty="0">
                <a:latin typeface="Calibri" panose="020F0502020204030204" pitchFamily="34" charset="0"/>
                <a:cs typeface="Calibri" panose="020F0502020204030204" pitchFamily="34" charset="0"/>
              </a:rPr>
              <a:t> </a:t>
            </a:r>
            <a:endParaRPr lang="en-US" sz="8800" dirty="0">
              <a:latin typeface="Calibri" panose="020F0502020204030204" pitchFamily="34" charset="0"/>
              <a:cs typeface="Calibri" panose="020F0502020204030204" pitchFamily="34" charset="0"/>
            </a:endParaRPr>
          </a:p>
          <a:p>
            <a:r>
              <a:rPr lang="en-US" dirty="0"/>
              <a:t> </a:t>
            </a:r>
            <a:r>
              <a:rPr lang="en-US" sz="8800" dirty="0">
                <a:latin typeface="Calibri" panose="020F0502020204030204" pitchFamily="34" charset="0"/>
                <a:cs typeface="Calibri" panose="020F0502020204030204" pitchFamily="34" charset="0"/>
              </a:rPr>
              <a:t>Tape machine serviced.</a:t>
            </a:r>
          </a:p>
          <a:p>
            <a:r>
              <a:rPr lang="en-US" sz="8800" dirty="0">
                <a:latin typeface="Calibri" panose="020F0502020204030204" pitchFamily="34" charset="0"/>
                <a:cs typeface="Calibri" panose="020F0502020204030204" pitchFamily="34" charset="0"/>
              </a:rPr>
              <a:t>All (41) tapes with blue tint have been </a:t>
            </a:r>
            <a:r>
              <a:rPr lang="en-US" sz="8800" dirty="0" err="1">
                <a:latin typeface="Calibri" panose="020F0502020204030204" pitchFamily="34" charset="0"/>
                <a:cs typeface="Calibri" panose="020F0502020204030204" pitchFamily="34" charset="0"/>
              </a:rPr>
              <a:t>redigitized</a:t>
            </a:r>
            <a:endParaRPr lang="en-US" sz="8800" dirty="0">
              <a:latin typeface="Calibri" panose="020F0502020204030204" pitchFamily="34" charset="0"/>
              <a:cs typeface="Calibri" panose="020F0502020204030204" pitchFamily="34" charset="0"/>
            </a:endParaRPr>
          </a:p>
          <a:p>
            <a:r>
              <a:rPr lang="en-US" sz="8800" dirty="0">
                <a:latin typeface="Calibri" panose="020F0502020204030204" pitchFamily="34" charset="0"/>
                <a:cs typeface="Calibri" panose="020F0502020204030204" pitchFamily="34" charset="0"/>
              </a:rPr>
              <a:t> </a:t>
            </a:r>
          </a:p>
          <a:p>
            <a:r>
              <a:rPr lang="en-US" sz="8800" dirty="0">
                <a:latin typeface="Calibri" panose="020F0502020204030204" pitchFamily="34" charset="0"/>
                <a:cs typeface="Calibri" panose="020F0502020204030204" pitchFamily="34" charset="0"/>
              </a:rPr>
              <a:t> </a:t>
            </a:r>
          </a:p>
          <a:p>
            <a:endParaRPr lang="en-US" sz="8800" dirty="0">
              <a:latin typeface="Calibri" panose="020F0502020204030204" pitchFamily="34" charset="0"/>
              <a:cs typeface="Calibri" panose="020F0502020204030204" pitchFamily="34" charset="0"/>
            </a:endParaRPr>
          </a:p>
          <a:p>
            <a:endParaRPr lang="en-US" sz="3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7529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1" y="1668999"/>
            <a:ext cx="8229600" cy="815608"/>
          </a:xfrm>
          <a:prstGeom prst="rect">
            <a:avLst/>
          </a:prstGeom>
        </p:spPr>
        <p:txBody>
          <a:bodyPr wrap="square">
            <a:spAutoFit/>
          </a:bodyPr>
          <a:lstStyle/>
          <a:p>
            <a:endParaRPr lang="en-US" sz="3200" dirty="0">
              <a:solidFill>
                <a:schemeClr val="bg1"/>
              </a:solidFill>
            </a:endParaRPr>
          </a:p>
          <a:p>
            <a:endParaRPr lang="en-US" sz="15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178" y="1363133"/>
            <a:ext cx="8442834" cy="5394961"/>
          </a:xfrm>
          <a:prstGeom prst="rect">
            <a:avLst/>
          </a:prstGeom>
          <a:ln>
            <a:noFill/>
          </a:ln>
          <a:effectLst>
            <a:outerShdw blurRad="292100" dist="139700" dir="2700000" algn="tl" rotWithShape="0">
              <a:srgbClr val="333333">
                <a:alpha val="65000"/>
              </a:srgbClr>
            </a:outerShdw>
          </a:effectLst>
        </p:spPr>
      </p:pic>
      <p:sp>
        <p:nvSpPr>
          <p:cNvPr id="13" name="Pfeil nach rechts 12"/>
          <p:cNvSpPr/>
          <p:nvPr/>
        </p:nvSpPr>
        <p:spPr>
          <a:xfrm>
            <a:off x="5141444" y="5687635"/>
            <a:ext cx="301654" cy="223440"/>
          </a:xfrm>
          <a:prstGeom prst="rightArrow">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191"/>
          </a:p>
        </p:txBody>
      </p:sp>
      <p:sp>
        <p:nvSpPr>
          <p:cNvPr id="5" name="Title 4">
            <a:extLst>
              <a:ext uri="{FF2B5EF4-FFF2-40B4-BE49-F238E27FC236}">
                <a16:creationId xmlns:a16="http://schemas.microsoft.com/office/drawing/2014/main" xmlns="" id="{B6832208-4828-E246-9CCA-936D44B569E7}"/>
              </a:ext>
            </a:extLst>
          </p:cNvPr>
          <p:cNvSpPr>
            <a:spLocks noGrp="1"/>
          </p:cNvSpPr>
          <p:nvPr>
            <p:ph type="title"/>
          </p:nvPr>
        </p:nvSpPr>
        <p:spPr/>
        <p:txBody>
          <a:bodyPr/>
          <a:lstStyle/>
          <a:p>
            <a:r>
              <a:rPr lang="en-US" dirty="0"/>
              <a:t>MDPI2: Film Digitization </a:t>
            </a:r>
          </a:p>
        </p:txBody>
      </p:sp>
    </p:spTree>
    <p:extLst>
      <p:ext uri="{BB962C8B-B14F-4D97-AF65-F5344CB8AC3E}">
        <p14:creationId xmlns:p14="http://schemas.microsoft.com/office/powerpoint/2010/main" val="3702133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1" y="1363133"/>
            <a:ext cx="8229600" cy="278537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30,000+ of 100,000+ Reels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Within 3.5 years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Digitization done by Memnon using Laser Graphics </a:t>
            </a:r>
            <a:r>
              <a:rPr lang="en-US" sz="3200" dirty="0" err="1">
                <a:solidFill>
                  <a:schemeClr val="bg1"/>
                </a:solidFill>
                <a:latin typeface="Calibri" panose="020F0502020204030204" pitchFamily="34" charset="0"/>
                <a:cs typeface="Calibri" panose="020F0502020204030204" pitchFamily="34" charset="0"/>
              </a:rPr>
              <a:t>Scanstation</a:t>
            </a:r>
            <a:r>
              <a:rPr lang="en-US" sz="3200" dirty="0">
                <a:solidFill>
                  <a:schemeClr val="bg1"/>
                </a:solidFill>
                <a:latin typeface="Calibri" panose="020F0502020204030204" pitchFamily="34" charset="0"/>
                <a:cs typeface="Calibri" panose="020F0502020204030204" pitchFamily="34" charset="0"/>
              </a:rPr>
              <a:t> </a:t>
            </a:r>
          </a:p>
          <a:p>
            <a:endParaRPr lang="en-US" sz="3200" dirty="0">
              <a:solidFill>
                <a:schemeClr val="bg1"/>
              </a:solidFill>
            </a:endParaRPr>
          </a:p>
          <a:p>
            <a:endParaRPr lang="en-US" sz="15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209" y="3457740"/>
            <a:ext cx="2550080" cy="1702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369" y="4907345"/>
            <a:ext cx="2903797" cy="1855527"/>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rotWithShape="1">
          <a:blip r:embed="rId5" cstate="print">
            <a:extLst>
              <a:ext uri="{28A0092B-C50C-407E-A947-70E740481C1C}">
                <a14:useLocalDpi xmlns:a14="http://schemas.microsoft.com/office/drawing/2010/main" val="0"/>
              </a:ext>
            </a:extLst>
          </a:blip>
          <a:srcRect l="4767" t="7185" b="9762"/>
          <a:stretch/>
        </p:blipFill>
        <p:spPr>
          <a:xfrm>
            <a:off x="5618332" y="4907345"/>
            <a:ext cx="3068469" cy="1784020"/>
          </a:xfrm>
          <a:prstGeom prst="rect">
            <a:avLst/>
          </a:prstGeom>
          <a:ln>
            <a:noFill/>
          </a:ln>
          <a:effectLst>
            <a:outerShdw blurRad="292100" dist="139700" dir="2700000" algn="tl" rotWithShape="0">
              <a:srgbClr val="333333">
                <a:alpha val="65000"/>
              </a:srgbClr>
            </a:outerShdw>
          </a:effectLst>
        </p:spPr>
      </p:pic>
      <p:sp>
        <p:nvSpPr>
          <p:cNvPr id="13" name="Pfeil nach rechts 12"/>
          <p:cNvSpPr/>
          <p:nvPr/>
        </p:nvSpPr>
        <p:spPr>
          <a:xfrm>
            <a:off x="5141444" y="5687635"/>
            <a:ext cx="301654" cy="223440"/>
          </a:xfrm>
          <a:prstGeom prst="rightArrow">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191"/>
          </a:p>
        </p:txBody>
      </p:sp>
      <p:sp>
        <p:nvSpPr>
          <p:cNvPr id="5" name="Title 4">
            <a:extLst>
              <a:ext uri="{FF2B5EF4-FFF2-40B4-BE49-F238E27FC236}">
                <a16:creationId xmlns:a16="http://schemas.microsoft.com/office/drawing/2014/main" xmlns="" id="{B6832208-4828-E246-9CCA-936D44B569E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MDPI2: Project Overview</a:t>
            </a:r>
          </a:p>
        </p:txBody>
      </p:sp>
    </p:spTree>
    <p:extLst>
      <p:ext uri="{BB962C8B-B14F-4D97-AF65-F5344CB8AC3E}">
        <p14:creationId xmlns:p14="http://schemas.microsoft.com/office/powerpoint/2010/main" val="3172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1" y="1229569"/>
            <a:ext cx="8229600" cy="4632037"/>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Reels provided by:</a:t>
            </a:r>
          </a:p>
          <a:p>
            <a:pPr marL="914400" lvl="1" indent="-457200">
              <a:buFont typeface="Arial" panose="020B0604020202020204" pitchFamily="34" charset="0"/>
              <a:buChar char="•"/>
            </a:pPr>
            <a:r>
              <a:rPr lang="en-US" sz="2400" dirty="0">
                <a:solidFill>
                  <a:schemeClr val="bg1"/>
                </a:solidFill>
              </a:rPr>
              <a:t>Archives of African American Music and Culture</a:t>
            </a:r>
          </a:p>
          <a:p>
            <a:pPr marL="914400" lvl="1" indent="-457200">
              <a:buFont typeface="Arial" panose="020B0604020202020204" pitchFamily="34" charset="0"/>
              <a:buChar char="•"/>
            </a:pPr>
            <a:r>
              <a:rPr lang="en-US" sz="2400" dirty="0">
                <a:solidFill>
                  <a:schemeClr val="bg1"/>
                </a:solidFill>
              </a:rPr>
              <a:t>Archives of Traditional Music</a:t>
            </a:r>
          </a:p>
          <a:p>
            <a:pPr marL="914400" lvl="1" indent="-457200">
              <a:buFont typeface="Arial" panose="020B0604020202020204" pitchFamily="34" charset="0"/>
              <a:buChar char="•"/>
            </a:pPr>
            <a:r>
              <a:rPr lang="en-US" sz="2400" dirty="0">
                <a:solidFill>
                  <a:schemeClr val="bg1"/>
                </a:solidFill>
              </a:rPr>
              <a:t>Black Film Center/Archive</a:t>
            </a:r>
          </a:p>
          <a:p>
            <a:pPr marL="914400" lvl="1" indent="-457200">
              <a:buFont typeface="Arial" panose="020B0604020202020204" pitchFamily="34" charset="0"/>
              <a:buChar char="•"/>
            </a:pPr>
            <a:r>
              <a:rPr lang="en-US" sz="2400" dirty="0">
                <a:solidFill>
                  <a:schemeClr val="bg1"/>
                </a:solidFill>
              </a:rPr>
              <a:t>IU Libraries Moving Image Archive</a:t>
            </a:r>
          </a:p>
          <a:p>
            <a:pPr marL="914400" lvl="1" indent="-457200">
              <a:buFont typeface="Arial" panose="020B0604020202020204" pitchFamily="34" charset="0"/>
              <a:buChar char="•"/>
            </a:pPr>
            <a:r>
              <a:rPr lang="en-US" sz="2400" dirty="0">
                <a:solidFill>
                  <a:schemeClr val="bg1"/>
                </a:solidFill>
              </a:rPr>
              <a:t>Kinsey Institute</a:t>
            </a:r>
          </a:p>
          <a:p>
            <a:pPr marL="914400" lvl="1" indent="-457200">
              <a:buFont typeface="Arial" panose="020B0604020202020204" pitchFamily="34" charset="0"/>
              <a:buChar char="•"/>
            </a:pPr>
            <a:r>
              <a:rPr lang="en-US" sz="2400" dirty="0">
                <a:solidFill>
                  <a:schemeClr val="bg1"/>
                </a:solidFill>
              </a:rPr>
              <a:t>Lilly Library</a:t>
            </a:r>
          </a:p>
          <a:p>
            <a:pPr marL="914400" lvl="1" indent="-457200">
              <a:buFont typeface="Arial" panose="020B0604020202020204" pitchFamily="34" charset="0"/>
              <a:buChar char="•"/>
            </a:pPr>
            <a:r>
              <a:rPr lang="en-US" sz="2400" dirty="0">
                <a:solidFill>
                  <a:schemeClr val="bg1"/>
                </a:solidFill>
              </a:rPr>
              <a:t>University Archives</a:t>
            </a:r>
          </a:p>
          <a:p>
            <a:pPr marL="914400" lvl="1" indent="-457200">
              <a:buFont typeface="Arial" panose="020B0604020202020204" pitchFamily="34" charset="0"/>
              <a:buChar char="•"/>
            </a:pPr>
            <a:r>
              <a:rPr lang="en-US" sz="2400" dirty="0">
                <a:solidFill>
                  <a:schemeClr val="bg1"/>
                </a:solidFill>
              </a:rPr>
              <a:t>University Athletics </a:t>
            </a:r>
          </a:p>
          <a:p>
            <a:pPr marL="914400" lvl="1" indent="-457200">
              <a:buFont typeface="Arial" panose="020B0604020202020204" pitchFamily="34" charset="0"/>
              <a:buChar char="•"/>
            </a:pPr>
            <a:r>
              <a:rPr lang="en-US" sz="2400" dirty="0">
                <a:solidFill>
                  <a:schemeClr val="bg1"/>
                </a:solidFill>
              </a:rPr>
              <a:t>Regional Campus Archives  </a:t>
            </a:r>
          </a:p>
          <a:p>
            <a:pPr marL="914400" lvl="1" indent="-457200">
              <a:buFont typeface="Arial" panose="020B0604020202020204" pitchFamily="34" charset="0"/>
              <a:buChar char="•"/>
            </a:pPr>
            <a:endParaRPr lang="en-US" sz="3200" dirty="0">
              <a:solidFill>
                <a:schemeClr val="bg1"/>
              </a:solidFill>
            </a:endParaRPr>
          </a:p>
          <a:p>
            <a:endParaRPr lang="en-US" sz="1500" dirty="0"/>
          </a:p>
        </p:txBody>
      </p:sp>
      <p:sp>
        <p:nvSpPr>
          <p:cNvPr id="5" name="Title 4">
            <a:extLst>
              <a:ext uri="{FF2B5EF4-FFF2-40B4-BE49-F238E27FC236}">
                <a16:creationId xmlns:a16="http://schemas.microsoft.com/office/drawing/2014/main" xmlns="" id="{B6832208-4828-E246-9CCA-936D44B569E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MDPI2: Project Overview</a:t>
            </a:r>
          </a:p>
        </p:txBody>
      </p:sp>
      <p:pic>
        <p:nvPicPr>
          <p:cNvPr id="11" name="Grafik 9">
            <a:extLst>
              <a:ext uri="{FF2B5EF4-FFF2-40B4-BE49-F238E27FC236}">
                <a16:creationId xmlns:a16="http://schemas.microsoft.com/office/drawing/2014/main" xmlns="" id="{82078305-2C63-6C45-8DF7-5965164DD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561" y="4411363"/>
            <a:ext cx="3467269" cy="221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781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MDPI Overview</a:t>
            </a:r>
          </a:p>
        </p:txBody>
      </p:sp>
      <p:sp>
        <p:nvSpPr>
          <p:cNvPr id="3" name="Content Placeholder 2"/>
          <p:cNvSpPr>
            <a:spLocks noGrp="1"/>
          </p:cNvSpPr>
          <p:nvPr>
            <p:ph idx="1"/>
          </p:nvPr>
        </p:nvSpPr>
        <p:spPr>
          <a:xfrm>
            <a:off x="1540197" y="1651292"/>
            <a:ext cx="6998558" cy="4535751"/>
          </a:xfrm>
        </p:spPr>
        <p:txBody>
          <a:bodyPr>
            <a:normAutofit/>
          </a:bodyPr>
          <a:lstStyle/>
          <a:p>
            <a:r>
              <a:rPr lang="en-US" sz="3500" dirty="0">
                <a:latin typeface="Calibri" panose="020F0502020204030204" pitchFamily="34" charset="0"/>
                <a:cs typeface="Calibri" panose="020F0502020204030204" pitchFamily="34" charset="0"/>
              </a:rPr>
              <a:t>IU scenario</a:t>
            </a:r>
          </a:p>
          <a:p>
            <a:pPr marL="457200" indent="-457200">
              <a:buFont typeface="Arial"/>
              <a:buChar char="•"/>
            </a:pPr>
            <a:r>
              <a:rPr lang="en-US" sz="2800" dirty="0">
                <a:latin typeface="Calibri" panose="020F0502020204030204" pitchFamily="34" charset="0"/>
                <a:cs typeface="Calibri" panose="020F0502020204030204" pitchFamily="34" charset="0"/>
              </a:rPr>
              <a:t>Two digitization units</a:t>
            </a:r>
          </a:p>
          <a:p>
            <a:pPr marL="1200150" lvl="1" indent="-457200">
              <a:buFont typeface="Arial"/>
              <a:buChar char="•"/>
            </a:pPr>
            <a:r>
              <a:rPr lang="en-US" dirty="0">
                <a:latin typeface="Calibri" panose="020F0502020204030204" pitchFamily="34" charset="0"/>
                <a:cs typeface="Calibri" panose="020F0502020204030204" pitchFamily="34" charset="0"/>
              </a:rPr>
              <a:t>Memnon—high throughput parallel transfers (some 1:1)</a:t>
            </a:r>
          </a:p>
          <a:p>
            <a:pPr marL="1200150" lvl="1" indent="-457200">
              <a:buFont typeface="Arial"/>
              <a:buChar char="•"/>
            </a:pPr>
            <a:r>
              <a:rPr lang="en-US" dirty="0">
                <a:latin typeface="Calibri" panose="020F0502020204030204" pitchFamily="34" charset="0"/>
                <a:cs typeface="Calibri" panose="020F0502020204030204" pitchFamily="34" charset="0"/>
              </a:rPr>
              <a:t>IUMDS—1:1 or 2:1</a:t>
            </a:r>
          </a:p>
          <a:p>
            <a:pPr marL="457200" indent="-457200">
              <a:buFont typeface="Arial"/>
              <a:buChar char="•"/>
            </a:pPr>
            <a:r>
              <a:rPr lang="en-US" sz="2800" dirty="0">
                <a:latin typeface="Calibri" panose="020F0502020204030204" pitchFamily="34" charset="0"/>
                <a:cs typeface="Calibri" panose="020F0502020204030204" pitchFamily="34" charset="0"/>
              </a:rPr>
              <a:t>Content from 80+ units</a:t>
            </a:r>
          </a:p>
          <a:p>
            <a:pPr marL="457200" indent="-457200">
              <a:buFont typeface="Arial"/>
              <a:buChar char="•"/>
            </a:pPr>
            <a:r>
              <a:rPr lang="en-US" sz="2800" dirty="0">
                <a:latin typeface="Calibri" panose="020F0502020204030204" pitchFamily="34" charset="0"/>
                <a:cs typeface="Calibri" panose="020F0502020204030204" pitchFamily="34" charset="0"/>
              </a:rPr>
              <a:t>Parallel transfers for </a:t>
            </a:r>
            <a:r>
              <a:rPr lang="en-US" sz="2800" dirty="0">
                <a:solidFill>
                  <a:schemeClr val="bg1"/>
                </a:solidFill>
                <a:latin typeface="Calibri" panose="020F0502020204030204" pitchFamily="34" charset="0"/>
                <a:cs typeface="Calibri" panose="020F0502020204030204" pitchFamily="34" charset="0"/>
              </a:rPr>
              <a:t>85%</a:t>
            </a:r>
            <a:endParaRPr lang="en-US" sz="2800" dirty="0">
              <a:latin typeface="Calibri" panose="020F0502020204030204" pitchFamily="34" charset="0"/>
              <a:cs typeface="Calibri" panose="020F0502020204030204" pitchFamily="34" charset="0"/>
            </a:endParaRPr>
          </a:p>
          <a:p>
            <a:pPr marL="457200" indent="-457200">
              <a:buFont typeface="Arial"/>
              <a:buChar char="•"/>
            </a:pPr>
            <a:r>
              <a:rPr lang="en-US" sz="2800" dirty="0">
                <a:latin typeface="Calibri" panose="020F0502020204030204" pitchFamily="34" charset="0"/>
                <a:cs typeface="Calibri" panose="020F0502020204030204" pitchFamily="34" charset="0"/>
              </a:rPr>
              <a:t>~290,000 recordings digitized in first 3 years</a:t>
            </a:r>
          </a:p>
          <a:p>
            <a:pPr marL="457200" indent="-457200">
              <a:buFont typeface="Arial"/>
              <a:buChar char="•"/>
            </a:pPr>
            <a:endParaRPr lang="en-US" sz="2800" dirty="0">
              <a:latin typeface="Calibri" panose="020F0502020204030204" pitchFamily="34" charset="0"/>
              <a:cs typeface="Calibri" panose="020F0502020204030204" pitchFamily="34" charset="0"/>
            </a:endParaRPr>
          </a:p>
          <a:p>
            <a:pPr marL="457200" indent="-457200">
              <a:buFont typeface="Arial"/>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404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1" y="1528725"/>
            <a:ext cx="8229600" cy="2800767"/>
          </a:xfrm>
          <a:prstGeom prst="rect">
            <a:avLst/>
          </a:prstGeom>
        </p:spPr>
        <p:txBody>
          <a:bodyPr wrap="square">
            <a:spAutoFit/>
          </a:bodyPr>
          <a:lstStyle/>
          <a:p>
            <a:r>
              <a:rPr lang="en-US" sz="2400" dirty="0">
                <a:solidFill>
                  <a:schemeClr val="bg1"/>
                </a:solidFill>
              </a:rPr>
              <a:t>IU Libraries Moving Image Archive (IULMIA)</a:t>
            </a:r>
          </a:p>
          <a:p>
            <a:pPr marL="457200" indent="-457200">
              <a:buFont typeface="Arial" panose="020B0604020202020204" pitchFamily="34" charset="0"/>
              <a:buChar char="•"/>
            </a:pPr>
            <a:r>
              <a:rPr lang="en-US" sz="2400" dirty="0">
                <a:solidFill>
                  <a:schemeClr val="bg1"/>
                </a:solidFill>
              </a:rPr>
              <a:t>Coordination with collection holders</a:t>
            </a:r>
          </a:p>
          <a:p>
            <a:pPr marL="457200" indent="-457200">
              <a:buFont typeface="Arial" panose="020B0604020202020204" pitchFamily="34" charset="0"/>
              <a:buChar char="•"/>
            </a:pPr>
            <a:r>
              <a:rPr lang="en-US" sz="2400" dirty="0">
                <a:solidFill>
                  <a:schemeClr val="bg1"/>
                </a:solidFill>
              </a:rPr>
              <a:t>Knowledge and research of collections</a:t>
            </a:r>
          </a:p>
          <a:p>
            <a:pPr marL="457200" indent="-457200">
              <a:buFont typeface="Arial" panose="020B0604020202020204" pitchFamily="34" charset="0"/>
              <a:buChar char="•"/>
            </a:pPr>
            <a:r>
              <a:rPr lang="en-US" sz="2400" dirty="0">
                <a:solidFill>
                  <a:schemeClr val="bg1"/>
                </a:solidFill>
              </a:rPr>
              <a:t>Best copy selection</a:t>
            </a:r>
          </a:p>
          <a:p>
            <a:pPr marL="457200" indent="-457200">
              <a:buFont typeface="Arial" panose="020B0604020202020204" pitchFamily="34" charset="0"/>
              <a:buChar char="•"/>
            </a:pPr>
            <a:r>
              <a:rPr lang="en-US" sz="2400" dirty="0">
                <a:solidFill>
                  <a:schemeClr val="bg1"/>
                </a:solidFill>
              </a:rPr>
              <a:t>Film Preparation/Returns</a:t>
            </a:r>
          </a:p>
          <a:p>
            <a:pPr marL="457200" indent="-457200">
              <a:buFont typeface="Arial" panose="020B0604020202020204" pitchFamily="34" charset="0"/>
              <a:buChar char="•"/>
            </a:pPr>
            <a:r>
              <a:rPr lang="en-US" sz="2400" dirty="0">
                <a:solidFill>
                  <a:schemeClr val="bg1"/>
                </a:solidFill>
              </a:rPr>
              <a:t>Works closely with QC Team</a:t>
            </a:r>
          </a:p>
          <a:p>
            <a:pPr marL="457200" indent="-457200">
              <a:buFont typeface="Arial" panose="020B0604020202020204" pitchFamily="34" charset="0"/>
              <a:buChar char="•"/>
            </a:pPr>
            <a:endParaRPr lang="en-US" sz="3200" dirty="0">
              <a:solidFill>
                <a:schemeClr val="bg1"/>
              </a:solidFill>
            </a:endParaRPr>
          </a:p>
        </p:txBody>
      </p:sp>
      <p:sp>
        <p:nvSpPr>
          <p:cNvPr id="5" name="Title 4">
            <a:extLst>
              <a:ext uri="{FF2B5EF4-FFF2-40B4-BE49-F238E27FC236}">
                <a16:creationId xmlns:a16="http://schemas.microsoft.com/office/drawing/2014/main" xmlns="" id="{B6832208-4828-E246-9CCA-936D44B569E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MDPI2: Project Overview</a:t>
            </a:r>
          </a:p>
        </p:txBody>
      </p:sp>
      <p:pic>
        <p:nvPicPr>
          <p:cNvPr id="6" name="Picture 5">
            <a:extLst>
              <a:ext uri="{FF2B5EF4-FFF2-40B4-BE49-F238E27FC236}">
                <a16:creationId xmlns:a16="http://schemas.microsoft.com/office/drawing/2014/main" xmlns="" id="{8729578C-F185-F74F-A295-396CB87D7E6E}"/>
              </a:ext>
            </a:extLst>
          </p:cNvPr>
          <p:cNvPicPr>
            <a:picLocks noChangeAspect="1"/>
          </p:cNvPicPr>
          <p:nvPr/>
        </p:nvPicPr>
        <p:blipFill>
          <a:blip r:embed="rId3"/>
          <a:stretch>
            <a:fillRect/>
          </a:stretch>
        </p:blipFill>
        <p:spPr>
          <a:xfrm>
            <a:off x="4917990" y="4024954"/>
            <a:ext cx="3768812" cy="2515608"/>
          </a:xfrm>
          <a:prstGeom prst="rect">
            <a:avLst/>
          </a:prstGeom>
          <a:effectLst>
            <a:outerShdw blurRad="50800" dist="38100" algn="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2419658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348" y="958232"/>
            <a:ext cx="6705186" cy="4664092"/>
          </a:xfrm>
          <a:prstGeom prst="rect">
            <a:avLst/>
          </a:prstGeom>
        </p:spPr>
      </p:pic>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Quality Control Needs - Film</a:t>
            </a:r>
          </a:p>
        </p:txBody>
      </p:sp>
      <p:sp>
        <p:nvSpPr>
          <p:cNvPr id="3" name="Content Placeholder 2"/>
          <p:cNvSpPr>
            <a:spLocks noGrp="1"/>
          </p:cNvSpPr>
          <p:nvPr>
            <p:ph idx="1"/>
          </p:nvPr>
        </p:nvSpPr>
        <p:spPr>
          <a:xfrm>
            <a:off x="457201" y="1975797"/>
            <a:ext cx="3943836" cy="3294585"/>
          </a:xfrm>
        </p:spPr>
        <p:txBody>
          <a:bodyPr>
            <a:normAutofit fontScale="77500" lnSpcReduction="20000"/>
          </a:bodyPr>
          <a:lstStyle/>
          <a:p>
            <a:r>
              <a:rPr lang="en-US" sz="2800" dirty="0">
                <a:latin typeface="Calibri" panose="020F0502020204030204" pitchFamily="34" charset="0"/>
                <a:cs typeface="Calibri" panose="020F0502020204030204" pitchFamily="34" charset="0"/>
              </a:rPr>
              <a:t>Submission Package QC</a:t>
            </a:r>
          </a:p>
          <a:p>
            <a:pPr lvl="1"/>
            <a:r>
              <a:rPr lang="en-US" dirty="0">
                <a:latin typeface="Calibri" panose="020F0502020204030204" pitchFamily="34" charset="0"/>
                <a:cs typeface="Calibri" panose="020F0502020204030204" pitchFamily="34" charset="0"/>
              </a:rPr>
              <a:t>Handle Up to 27TB per Day</a:t>
            </a:r>
          </a:p>
          <a:p>
            <a:r>
              <a:rPr lang="en-US" sz="2800" dirty="0">
                <a:latin typeface="Calibri" panose="020F0502020204030204" pitchFamily="34" charset="0"/>
                <a:cs typeface="Calibri" panose="020F0502020204030204" pitchFamily="34" charset="0"/>
              </a:rPr>
              <a:t>Image and Sound QC</a:t>
            </a:r>
          </a:p>
          <a:p>
            <a:pPr lvl="1"/>
            <a:r>
              <a:rPr lang="en-US" dirty="0">
                <a:latin typeface="Calibri" panose="020F0502020204030204" pitchFamily="34" charset="0"/>
                <a:cs typeface="Calibri" panose="020F0502020204030204" pitchFamily="34" charset="0"/>
              </a:rPr>
              <a:t>100% Mezzanines</a:t>
            </a:r>
          </a:p>
          <a:p>
            <a:pPr lvl="1"/>
            <a:r>
              <a:rPr lang="en-US" dirty="0">
                <a:latin typeface="Calibri" panose="020F0502020204030204" pitchFamily="34" charset="0"/>
                <a:cs typeface="Calibri" panose="020F0502020204030204" pitchFamily="34" charset="0"/>
              </a:rPr>
              <a:t>10% Preservation Masters</a:t>
            </a:r>
          </a:p>
          <a:p>
            <a:pPr lvl="1"/>
            <a:r>
              <a:rPr lang="en-US" dirty="0">
                <a:latin typeface="Calibri" panose="020F0502020204030204" pitchFamily="34" charset="0"/>
                <a:cs typeface="Calibri" panose="020F0502020204030204" pitchFamily="34" charset="0"/>
              </a:rPr>
              <a:t>&lt; 16 </a:t>
            </a:r>
            <a:r>
              <a:rPr lang="en-US" dirty="0" err="1">
                <a:latin typeface="Calibri" panose="020F0502020204030204" pitchFamily="34" charset="0"/>
                <a:cs typeface="Calibri" panose="020F0502020204030204" pitchFamily="34" charset="0"/>
              </a:rPr>
              <a:t>hrs</a:t>
            </a:r>
            <a:r>
              <a:rPr lang="en-US" dirty="0">
                <a:latin typeface="Calibri" panose="020F0502020204030204" pitchFamily="34" charset="0"/>
                <a:cs typeface="Calibri" panose="020F0502020204030204" pitchFamily="34" charset="0"/>
              </a:rPr>
              <a:t> content / day</a:t>
            </a:r>
          </a:p>
          <a:p>
            <a:r>
              <a:rPr lang="en-US" sz="2800" dirty="0">
                <a:latin typeface="Calibri" panose="020F0502020204030204" pitchFamily="34" charset="0"/>
                <a:cs typeface="Calibri" panose="020F0502020204030204" pitchFamily="34" charset="0"/>
              </a:rPr>
              <a:t>Fast Identification, Communication &amp; Reporting for Potential Failures</a:t>
            </a:r>
          </a:p>
          <a:p>
            <a:pPr lvl="1"/>
            <a:endParaRPr lang="en-US" sz="1587" dirty="0"/>
          </a:p>
        </p:txBody>
      </p:sp>
      <p:sp>
        <p:nvSpPr>
          <p:cNvPr id="4" name="Content Placeholder 2"/>
          <p:cNvSpPr txBox="1">
            <a:spLocks/>
          </p:cNvSpPr>
          <p:nvPr/>
        </p:nvSpPr>
        <p:spPr>
          <a:xfrm>
            <a:off x="4572001" y="2412482"/>
            <a:ext cx="3154704" cy="2588059"/>
          </a:xfrm>
          <a:prstGeom prst="rect">
            <a:avLst/>
          </a:prstGeom>
        </p:spPr>
        <p:txBody>
          <a:bodyPr vert="horz" lIns="68581" tIns="34290" rIns="68581" bIns="3429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US" sz="1323" dirty="0"/>
          </a:p>
        </p:txBody>
      </p:sp>
      <p:sp>
        <p:nvSpPr>
          <p:cNvPr id="13" name="Content Placeholder 2"/>
          <p:cNvSpPr txBox="1">
            <a:spLocks/>
          </p:cNvSpPr>
          <p:nvPr/>
        </p:nvSpPr>
        <p:spPr>
          <a:xfrm>
            <a:off x="5109224" y="2949539"/>
            <a:ext cx="3133570" cy="1513943"/>
          </a:xfrm>
          <a:prstGeom prst="rect">
            <a:avLst/>
          </a:prstGeom>
        </p:spPr>
        <p:txBody>
          <a:bodyPr vert="horz" lIns="0" tIns="0" rIns="0" bIns="0" rtlCol="0" anchor="t">
            <a:noAutofit/>
          </a:bodyPr>
          <a:lstStyle>
            <a:lvl1pPr marL="480060" indent="-480060" algn="l" defTabSz="1234440" rtl="0" eaLnBrk="1" latinLnBrk="0" hangingPunct="1">
              <a:lnSpc>
                <a:spcPct val="90000"/>
              </a:lnSpc>
              <a:spcBef>
                <a:spcPts val="1620"/>
              </a:spcBef>
              <a:spcAft>
                <a:spcPts val="0"/>
              </a:spcAft>
              <a:buSzPct val="84000"/>
              <a:buFontTx/>
              <a:buBlip>
                <a:blip r:embed="rId4"/>
              </a:buBlip>
              <a:defRPr sz="3200" kern="1200">
                <a:solidFill>
                  <a:schemeClr val="tx1"/>
                </a:solidFill>
                <a:latin typeface="Arial" pitchFamily="34" charset="0"/>
                <a:ea typeface="+mn-ea"/>
                <a:cs typeface="Arial" pitchFamily="34" charset="0"/>
              </a:defRPr>
            </a:lvl1pPr>
            <a:lvl2pPr marL="972979" indent="-492919" algn="l" defTabSz="1234440" rtl="0" eaLnBrk="1" latinLnBrk="0" hangingPunct="1">
              <a:lnSpc>
                <a:spcPct val="90000"/>
              </a:lnSpc>
              <a:spcBef>
                <a:spcPts val="810"/>
              </a:spcBef>
              <a:spcAft>
                <a:spcPts val="0"/>
              </a:spcAft>
              <a:buSzPct val="84000"/>
              <a:buFontTx/>
              <a:buBlip>
                <a:blip r:embed="rId4"/>
              </a:buBlip>
              <a:defRPr sz="2800" kern="1200">
                <a:solidFill>
                  <a:schemeClr val="tx1"/>
                </a:solidFill>
                <a:latin typeface="Arial" pitchFamily="34" charset="0"/>
                <a:ea typeface="+mn-ea"/>
                <a:cs typeface="Arial" pitchFamily="34" charset="0"/>
              </a:defRPr>
            </a:lvl2pPr>
            <a:lvl3pPr marL="1333024" indent="-360045" algn="l" defTabSz="1234440" rtl="0" eaLnBrk="1" latinLnBrk="0" hangingPunct="1">
              <a:lnSpc>
                <a:spcPct val="90000"/>
              </a:lnSpc>
              <a:spcBef>
                <a:spcPts val="405"/>
              </a:spcBef>
              <a:spcAft>
                <a:spcPts val="0"/>
              </a:spcAft>
              <a:buSzPct val="84000"/>
              <a:buFontTx/>
              <a:buBlip>
                <a:blip r:embed="rId4"/>
              </a:buBlip>
              <a:defRPr sz="2400" kern="1200">
                <a:solidFill>
                  <a:schemeClr val="tx1"/>
                </a:solidFill>
                <a:latin typeface="Arial" pitchFamily="34" charset="0"/>
                <a:ea typeface="+mn-ea"/>
                <a:cs typeface="Arial" pitchFamily="34" charset="0"/>
              </a:defRPr>
            </a:lvl3pPr>
            <a:lvl4pPr marL="1573054" indent="-240030" algn="l" defTabSz="1234440" rtl="0" eaLnBrk="1" latinLnBrk="0" hangingPunct="1">
              <a:lnSpc>
                <a:spcPct val="90000"/>
              </a:lnSpc>
              <a:spcBef>
                <a:spcPts val="405"/>
              </a:spcBef>
              <a:spcAft>
                <a:spcPts val="0"/>
              </a:spcAft>
              <a:buSzPct val="84000"/>
              <a:buFontTx/>
              <a:buBlip>
                <a:blip r:embed="rId4"/>
              </a:buBlip>
              <a:defRPr sz="2000" kern="1200">
                <a:solidFill>
                  <a:schemeClr val="tx1"/>
                </a:solidFill>
                <a:latin typeface="Arial" pitchFamily="34" charset="0"/>
                <a:ea typeface="+mn-ea"/>
                <a:cs typeface="Arial" pitchFamily="34" charset="0"/>
              </a:defRPr>
            </a:lvl4pPr>
            <a:lvl5pPr marL="1933099" indent="-240030" algn="l" defTabSz="1234440" rtl="0" eaLnBrk="1" latinLnBrk="0" hangingPunct="1">
              <a:lnSpc>
                <a:spcPct val="90000"/>
              </a:lnSpc>
              <a:spcBef>
                <a:spcPts val="270"/>
              </a:spcBef>
              <a:spcAft>
                <a:spcPts val="0"/>
              </a:spcAft>
              <a:buSzPct val="84000"/>
              <a:buFontTx/>
              <a:buBlip>
                <a:blip r:embed="rId4"/>
              </a:buBlip>
              <a:defRPr sz="1600" kern="1200">
                <a:solidFill>
                  <a:schemeClr val="tx1"/>
                </a:solidFill>
                <a:latin typeface="Arial" pitchFamily="34" charset="0"/>
                <a:ea typeface="+mn-ea"/>
                <a:cs typeface="Arial" pitchFamily="34" charset="0"/>
              </a:defRPr>
            </a:lvl5pPr>
            <a:lvl6pPr marL="339471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214294" indent="-166673">
              <a:lnSpc>
                <a:spcPct val="100000"/>
              </a:lnSpc>
              <a:spcBef>
                <a:spcPts val="0"/>
              </a:spcBef>
              <a:buFont typeface="Wingdings" panose="05000000000000000000" pitchFamily="2" charset="2"/>
              <a:buChar char="§"/>
            </a:pPr>
            <a:r>
              <a:rPr lang="en-US" sz="1600" dirty="0" err="1"/>
              <a:t>Overscan</a:t>
            </a:r>
            <a:r>
              <a:rPr lang="en-US" sz="1600" dirty="0"/>
              <a:t> DPX + Broadcast Wave in a </a:t>
            </a:r>
            <a:r>
              <a:rPr lang="en-US" sz="1600" dirty="0" err="1"/>
              <a:t>Tarball</a:t>
            </a:r>
            <a:endParaRPr lang="en-US" sz="1600" dirty="0"/>
          </a:p>
          <a:p>
            <a:pPr marL="214294" indent="-166673">
              <a:lnSpc>
                <a:spcPct val="100000"/>
              </a:lnSpc>
              <a:spcBef>
                <a:spcPts val="0"/>
              </a:spcBef>
              <a:buFont typeface="Wingdings" panose="05000000000000000000" pitchFamily="2" charset="2"/>
              <a:buChar char="§"/>
            </a:pPr>
            <a:r>
              <a:rPr lang="en-US" sz="1600" dirty="0" err="1"/>
              <a:t>Overscan</a:t>
            </a:r>
            <a:r>
              <a:rPr lang="en-US" sz="1600" dirty="0"/>
              <a:t> </a:t>
            </a:r>
            <a:r>
              <a:rPr lang="en-US" sz="1600" dirty="0" err="1"/>
              <a:t>ProRes</a:t>
            </a:r>
            <a:r>
              <a:rPr lang="en-US" sz="1600" dirty="0"/>
              <a:t> 4444</a:t>
            </a:r>
          </a:p>
          <a:p>
            <a:pPr marL="214294" indent="-166673">
              <a:lnSpc>
                <a:spcPct val="100000"/>
              </a:lnSpc>
              <a:spcBef>
                <a:spcPts val="0"/>
              </a:spcBef>
              <a:buFont typeface="Wingdings" panose="05000000000000000000" pitchFamily="2" charset="2"/>
              <a:buChar char="§"/>
            </a:pPr>
            <a:r>
              <a:rPr lang="en-US" sz="1600" dirty="0"/>
              <a:t>Crop / Color Corrected </a:t>
            </a:r>
            <a:r>
              <a:rPr lang="en-US" sz="1600" dirty="0" err="1"/>
              <a:t>ProRes</a:t>
            </a:r>
            <a:r>
              <a:rPr lang="en-US" sz="1600" dirty="0"/>
              <a:t> 4444</a:t>
            </a:r>
          </a:p>
          <a:p>
            <a:pPr marL="214294" indent="-166673">
              <a:lnSpc>
                <a:spcPct val="100000"/>
              </a:lnSpc>
              <a:spcBef>
                <a:spcPts val="0"/>
              </a:spcBef>
              <a:buFont typeface="Wingdings" panose="05000000000000000000" pitchFamily="2" charset="2"/>
              <a:buChar char="§"/>
            </a:pPr>
            <a:r>
              <a:rPr lang="en-US" sz="1600" dirty="0"/>
              <a:t>Scanner Project File (.</a:t>
            </a:r>
            <a:r>
              <a:rPr lang="en-US" sz="1600" dirty="0" err="1"/>
              <a:t>cdir</a:t>
            </a:r>
            <a:r>
              <a:rPr lang="en-US" sz="1600" dirty="0"/>
              <a:t>)</a:t>
            </a:r>
          </a:p>
          <a:p>
            <a:pPr marL="214294" indent="-166673">
              <a:lnSpc>
                <a:spcPct val="100000"/>
              </a:lnSpc>
              <a:spcBef>
                <a:spcPts val="0"/>
              </a:spcBef>
              <a:buFont typeface="Wingdings" panose="05000000000000000000" pitchFamily="2" charset="2"/>
              <a:buChar char="§"/>
            </a:pPr>
            <a:r>
              <a:rPr lang="en-US" sz="1600" dirty="0"/>
              <a:t>Technical &amp; Digital Provenance Metadata (XML)</a:t>
            </a:r>
          </a:p>
        </p:txBody>
      </p:sp>
      <p:sp>
        <p:nvSpPr>
          <p:cNvPr id="6" name="TextBox 5"/>
          <p:cNvSpPr txBox="1"/>
          <p:nvPr/>
        </p:nvSpPr>
        <p:spPr>
          <a:xfrm>
            <a:off x="8242794" y="1242170"/>
            <a:ext cx="144320" cy="327510"/>
          </a:xfrm>
          <a:prstGeom prst="rect">
            <a:avLst/>
          </a:prstGeom>
          <a:noFill/>
        </p:spPr>
        <p:txBody>
          <a:bodyPr wrap="none" lIns="71430" tIns="71430" rIns="71430" bIns="71430" rtlCol="0" anchor="ctr" anchorCtr="0">
            <a:spAutoFit/>
          </a:bodyPr>
          <a:lstStyle/>
          <a:p>
            <a:endParaRPr lang="en-US" sz="1191" dirty="0"/>
          </a:p>
        </p:txBody>
      </p:sp>
    </p:spTree>
    <p:extLst>
      <p:ext uri="{BB962C8B-B14F-4D97-AF65-F5344CB8AC3E}">
        <p14:creationId xmlns:p14="http://schemas.microsoft.com/office/powerpoint/2010/main" val="2087405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Submission Package QC – IU Library IT Build</a:t>
            </a:r>
          </a:p>
        </p:txBody>
      </p:sp>
      <p:sp>
        <p:nvSpPr>
          <p:cNvPr id="6" name="TextBox 5"/>
          <p:cNvSpPr txBox="1"/>
          <p:nvPr/>
        </p:nvSpPr>
        <p:spPr>
          <a:xfrm>
            <a:off x="864686" y="2008202"/>
            <a:ext cx="2958393" cy="2677656"/>
          </a:xfrm>
          <a:prstGeom prst="rect">
            <a:avLst/>
          </a:prstGeom>
          <a:noFill/>
        </p:spPr>
        <p:txBody>
          <a:bodyPr wrap="square" rtlCol="0">
            <a:spAutoFit/>
          </a:bodyPr>
          <a:lstStyle/>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Package Structure</a:t>
            </a:r>
          </a:p>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Checksums</a:t>
            </a:r>
          </a:p>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File Naming Conventions</a:t>
            </a:r>
          </a:p>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Valid Bag</a:t>
            </a:r>
          </a:p>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Correct # of DPX Frames</a:t>
            </a:r>
          </a:p>
        </p:txBody>
      </p:sp>
      <p:sp>
        <p:nvSpPr>
          <p:cNvPr id="7" name="Rectangle 6"/>
          <p:cNvSpPr/>
          <p:nvPr/>
        </p:nvSpPr>
        <p:spPr>
          <a:xfrm>
            <a:off x="3979952" y="2008202"/>
            <a:ext cx="5164048" cy="1938992"/>
          </a:xfrm>
          <a:prstGeom prst="rect">
            <a:avLst/>
          </a:prstGeom>
        </p:spPr>
        <p:txBody>
          <a:bodyPr wrap="square">
            <a:spAutoFit/>
          </a:bodyPr>
          <a:lstStyle/>
          <a:p>
            <a:pPr marL="214321" indent="-214321">
              <a:buFont typeface="Wingdings" panose="05000000000000000000" pitchFamily="2" charset="2"/>
              <a:buChar char="ü"/>
            </a:pPr>
            <a:r>
              <a:rPr lang="en-US" sz="2400" dirty="0">
                <a:solidFill>
                  <a:schemeClr val="bg1"/>
                </a:solidFill>
                <a:latin typeface="Calibri" panose="020F0502020204030204" pitchFamily="34" charset="0"/>
                <a:cs typeface="Calibri" panose="020F0502020204030204" pitchFamily="34" charset="0"/>
              </a:rPr>
              <a:t>Compare Deliverables to XML:</a:t>
            </a:r>
          </a:p>
          <a:p>
            <a:r>
              <a:rPr lang="en-US" sz="2400" dirty="0">
                <a:solidFill>
                  <a:schemeClr val="bg1"/>
                </a:solidFill>
                <a:latin typeface="Calibri" panose="020F0502020204030204" pitchFamily="34" charset="0"/>
                <a:cs typeface="Calibri" panose="020F0502020204030204" pitchFamily="34" charset="0"/>
              </a:rPr>
              <a:t>- Durations			- Codec</a:t>
            </a:r>
          </a:p>
          <a:p>
            <a:r>
              <a:rPr lang="en-US" sz="2400" dirty="0">
                <a:solidFill>
                  <a:schemeClr val="bg1"/>
                </a:solidFill>
                <a:latin typeface="Calibri" panose="020F0502020204030204" pitchFamily="34" charset="0"/>
                <a:cs typeface="Calibri" panose="020F0502020204030204" pitchFamily="34" charset="0"/>
              </a:rPr>
              <a:t>- Bit Rate			- Frame Rate</a:t>
            </a:r>
          </a:p>
          <a:p>
            <a:r>
              <a:rPr lang="en-US" sz="2400" dirty="0">
                <a:solidFill>
                  <a:schemeClr val="bg1"/>
                </a:solidFill>
                <a:latin typeface="Calibri" panose="020F0502020204030204" pitchFamily="34" charset="0"/>
                <a:cs typeface="Calibri" panose="020F0502020204030204" pitchFamily="34" charset="0"/>
              </a:rPr>
              <a:t>- Color Space		- Height x Width</a:t>
            </a:r>
          </a:p>
          <a:p>
            <a:r>
              <a:rPr lang="en-US" sz="2400" dirty="0">
                <a:solidFill>
                  <a:schemeClr val="bg1"/>
                </a:solidFill>
                <a:latin typeface="Calibri" panose="020F0502020204030204" pitchFamily="34" charset="0"/>
                <a:cs typeface="Calibri" panose="020F0502020204030204" pitchFamily="34" charset="0"/>
              </a:rPr>
              <a:t>- # A/V Channels 	- Pixel Format</a:t>
            </a:r>
          </a:p>
        </p:txBody>
      </p:sp>
      <p:sp>
        <p:nvSpPr>
          <p:cNvPr id="10" name="Content Placeholder 2"/>
          <p:cNvSpPr txBox="1">
            <a:spLocks/>
          </p:cNvSpPr>
          <p:nvPr/>
        </p:nvSpPr>
        <p:spPr>
          <a:xfrm>
            <a:off x="714376" y="1363133"/>
            <a:ext cx="8143399" cy="333375"/>
          </a:xfrm>
          <a:prstGeom prst="rect">
            <a:avLst/>
          </a:prstGeom>
        </p:spPr>
        <p:txBody>
          <a:bodyPr vert="horz" lIns="0" tIns="0" rIns="0" bIns="0" rtlCol="0" anchor="t">
            <a:noAutofit/>
          </a:bodyPr>
          <a:lstStyle>
            <a:lvl1pPr marL="480060" indent="-480060" algn="l" defTabSz="1234440" rtl="0" eaLnBrk="1" latinLnBrk="0" hangingPunct="1">
              <a:lnSpc>
                <a:spcPct val="90000"/>
              </a:lnSpc>
              <a:spcBef>
                <a:spcPts val="1620"/>
              </a:spcBef>
              <a:spcAft>
                <a:spcPts val="0"/>
              </a:spcAft>
              <a:buSzPct val="84000"/>
              <a:buFontTx/>
              <a:buBlip>
                <a:blip r:embed="rId3"/>
              </a:buBlip>
              <a:defRPr sz="3200" kern="1200">
                <a:solidFill>
                  <a:schemeClr val="tx1"/>
                </a:solidFill>
                <a:latin typeface="Arial" pitchFamily="34" charset="0"/>
                <a:ea typeface="+mn-ea"/>
                <a:cs typeface="Arial" pitchFamily="34" charset="0"/>
              </a:defRPr>
            </a:lvl1pPr>
            <a:lvl2pPr marL="972979" indent="-492919" algn="l" defTabSz="1234440" rtl="0" eaLnBrk="1" latinLnBrk="0" hangingPunct="1">
              <a:lnSpc>
                <a:spcPct val="90000"/>
              </a:lnSpc>
              <a:spcBef>
                <a:spcPts val="810"/>
              </a:spcBef>
              <a:spcAft>
                <a:spcPts val="0"/>
              </a:spcAft>
              <a:buSzPct val="84000"/>
              <a:buFontTx/>
              <a:buBlip>
                <a:blip r:embed="rId3"/>
              </a:buBlip>
              <a:defRPr sz="2800" kern="1200">
                <a:solidFill>
                  <a:schemeClr val="tx1"/>
                </a:solidFill>
                <a:latin typeface="Arial" pitchFamily="34" charset="0"/>
                <a:ea typeface="+mn-ea"/>
                <a:cs typeface="Arial" pitchFamily="34" charset="0"/>
              </a:defRPr>
            </a:lvl2pPr>
            <a:lvl3pPr marL="1333024" indent="-360045" algn="l" defTabSz="1234440" rtl="0" eaLnBrk="1" latinLnBrk="0" hangingPunct="1">
              <a:lnSpc>
                <a:spcPct val="90000"/>
              </a:lnSpc>
              <a:spcBef>
                <a:spcPts val="405"/>
              </a:spcBef>
              <a:spcAft>
                <a:spcPts val="0"/>
              </a:spcAft>
              <a:buSzPct val="84000"/>
              <a:buFontTx/>
              <a:buBlip>
                <a:blip r:embed="rId3"/>
              </a:buBlip>
              <a:defRPr sz="2400" kern="1200">
                <a:solidFill>
                  <a:schemeClr val="tx1"/>
                </a:solidFill>
                <a:latin typeface="Arial" pitchFamily="34" charset="0"/>
                <a:ea typeface="+mn-ea"/>
                <a:cs typeface="Arial" pitchFamily="34" charset="0"/>
              </a:defRPr>
            </a:lvl3pPr>
            <a:lvl4pPr marL="1573054" indent="-240030" algn="l" defTabSz="1234440" rtl="0" eaLnBrk="1" latinLnBrk="0" hangingPunct="1">
              <a:lnSpc>
                <a:spcPct val="90000"/>
              </a:lnSpc>
              <a:spcBef>
                <a:spcPts val="405"/>
              </a:spcBef>
              <a:spcAft>
                <a:spcPts val="0"/>
              </a:spcAft>
              <a:buSzPct val="84000"/>
              <a:buFontTx/>
              <a:buBlip>
                <a:blip r:embed="rId3"/>
              </a:buBlip>
              <a:defRPr sz="2000" kern="1200">
                <a:solidFill>
                  <a:schemeClr val="tx1"/>
                </a:solidFill>
                <a:latin typeface="Arial" pitchFamily="34" charset="0"/>
                <a:ea typeface="+mn-ea"/>
                <a:cs typeface="Arial" pitchFamily="34" charset="0"/>
              </a:defRPr>
            </a:lvl4pPr>
            <a:lvl5pPr marL="1933099" indent="-240030" algn="l" defTabSz="1234440" rtl="0" eaLnBrk="1" latinLnBrk="0" hangingPunct="1">
              <a:lnSpc>
                <a:spcPct val="90000"/>
              </a:lnSpc>
              <a:spcBef>
                <a:spcPts val="270"/>
              </a:spcBef>
              <a:spcAft>
                <a:spcPts val="0"/>
              </a:spcAft>
              <a:buSzPct val="84000"/>
              <a:buFontTx/>
              <a:buBlip>
                <a:blip r:embed="rId3"/>
              </a:buBlip>
              <a:defRPr sz="1600" kern="1200">
                <a:solidFill>
                  <a:schemeClr val="tx1"/>
                </a:solidFill>
                <a:latin typeface="Arial" pitchFamily="34" charset="0"/>
                <a:ea typeface="+mn-ea"/>
                <a:cs typeface="Arial" pitchFamily="34" charset="0"/>
              </a:defRPr>
            </a:lvl5pPr>
            <a:lvl6pPr marL="339471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800" dirty="0">
                <a:solidFill>
                  <a:schemeClr val="bg1"/>
                </a:solidFill>
                <a:latin typeface="Calibri" panose="020F0502020204030204" pitchFamily="34" charset="0"/>
                <a:cs typeface="Calibri" panose="020F0502020204030204" pitchFamily="34" charset="0"/>
              </a:rPr>
              <a:t>Fully automated QC confirming ….</a:t>
            </a:r>
          </a:p>
        </p:txBody>
      </p:sp>
      <p:pic>
        <p:nvPicPr>
          <p:cNvPr id="8" name="Grafik 11">
            <a:extLst>
              <a:ext uri="{FF2B5EF4-FFF2-40B4-BE49-F238E27FC236}">
                <a16:creationId xmlns:a16="http://schemas.microsoft.com/office/drawing/2014/main" xmlns="" id="{DB64DF05-418A-9844-A775-DD2460A93E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7" t="7185" b="9762"/>
          <a:stretch/>
        </p:blipFill>
        <p:spPr>
          <a:xfrm>
            <a:off x="4831492" y="4258888"/>
            <a:ext cx="3855309" cy="2241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438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Submission Package QC – IU Library IT Build</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654" y="2184499"/>
            <a:ext cx="8699454" cy="2701140"/>
          </a:xfrm>
        </p:spPr>
      </p:pic>
      <p:sp>
        <p:nvSpPr>
          <p:cNvPr id="10" name="Content Placeholder 2"/>
          <p:cNvSpPr txBox="1">
            <a:spLocks/>
          </p:cNvSpPr>
          <p:nvPr/>
        </p:nvSpPr>
        <p:spPr>
          <a:xfrm>
            <a:off x="714376" y="1363133"/>
            <a:ext cx="8143399" cy="333375"/>
          </a:xfrm>
          <a:prstGeom prst="rect">
            <a:avLst/>
          </a:prstGeom>
        </p:spPr>
        <p:txBody>
          <a:bodyPr vert="horz" lIns="0" tIns="0" rIns="0" bIns="0" rtlCol="0" anchor="t">
            <a:noAutofit/>
          </a:bodyPr>
          <a:lstStyle>
            <a:lvl1pPr marL="480060" indent="-480060" algn="l" defTabSz="1234440" rtl="0" eaLnBrk="1" latinLnBrk="0" hangingPunct="1">
              <a:lnSpc>
                <a:spcPct val="90000"/>
              </a:lnSpc>
              <a:spcBef>
                <a:spcPts val="1620"/>
              </a:spcBef>
              <a:spcAft>
                <a:spcPts val="0"/>
              </a:spcAft>
              <a:buSzPct val="84000"/>
              <a:buFontTx/>
              <a:buBlip>
                <a:blip r:embed="rId4"/>
              </a:buBlip>
              <a:defRPr sz="3200" kern="1200">
                <a:solidFill>
                  <a:schemeClr val="tx1"/>
                </a:solidFill>
                <a:latin typeface="Arial" pitchFamily="34" charset="0"/>
                <a:ea typeface="+mn-ea"/>
                <a:cs typeface="Arial" pitchFamily="34" charset="0"/>
              </a:defRPr>
            </a:lvl1pPr>
            <a:lvl2pPr marL="972979" indent="-492919" algn="l" defTabSz="1234440" rtl="0" eaLnBrk="1" latinLnBrk="0" hangingPunct="1">
              <a:lnSpc>
                <a:spcPct val="90000"/>
              </a:lnSpc>
              <a:spcBef>
                <a:spcPts val="810"/>
              </a:spcBef>
              <a:spcAft>
                <a:spcPts val="0"/>
              </a:spcAft>
              <a:buSzPct val="84000"/>
              <a:buFontTx/>
              <a:buBlip>
                <a:blip r:embed="rId4"/>
              </a:buBlip>
              <a:defRPr sz="2800" kern="1200">
                <a:solidFill>
                  <a:schemeClr val="tx1"/>
                </a:solidFill>
                <a:latin typeface="Arial" pitchFamily="34" charset="0"/>
                <a:ea typeface="+mn-ea"/>
                <a:cs typeface="Arial" pitchFamily="34" charset="0"/>
              </a:defRPr>
            </a:lvl2pPr>
            <a:lvl3pPr marL="1333024" indent="-360045" algn="l" defTabSz="1234440" rtl="0" eaLnBrk="1" latinLnBrk="0" hangingPunct="1">
              <a:lnSpc>
                <a:spcPct val="90000"/>
              </a:lnSpc>
              <a:spcBef>
                <a:spcPts val="405"/>
              </a:spcBef>
              <a:spcAft>
                <a:spcPts val="0"/>
              </a:spcAft>
              <a:buSzPct val="84000"/>
              <a:buFontTx/>
              <a:buBlip>
                <a:blip r:embed="rId4"/>
              </a:buBlip>
              <a:defRPr sz="2400" kern="1200">
                <a:solidFill>
                  <a:schemeClr val="tx1"/>
                </a:solidFill>
                <a:latin typeface="Arial" pitchFamily="34" charset="0"/>
                <a:ea typeface="+mn-ea"/>
                <a:cs typeface="Arial" pitchFamily="34" charset="0"/>
              </a:defRPr>
            </a:lvl3pPr>
            <a:lvl4pPr marL="1573054" indent="-240030" algn="l" defTabSz="1234440" rtl="0" eaLnBrk="1" latinLnBrk="0" hangingPunct="1">
              <a:lnSpc>
                <a:spcPct val="90000"/>
              </a:lnSpc>
              <a:spcBef>
                <a:spcPts val="405"/>
              </a:spcBef>
              <a:spcAft>
                <a:spcPts val="0"/>
              </a:spcAft>
              <a:buSzPct val="84000"/>
              <a:buFontTx/>
              <a:buBlip>
                <a:blip r:embed="rId4"/>
              </a:buBlip>
              <a:defRPr sz="2000" kern="1200">
                <a:solidFill>
                  <a:schemeClr val="tx1"/>
                </a:solidFill>
                <a:latin typeface="Arial" pitchFamily="34" charset="0"/>
                <a:ea typeface="+mn-ea"/>
                <a:cs typeface="Arial" pitchFamily="34" charset="0"/>
              </a:defRPr>
            </a:lvl4pPr>
            <a:lvl5pPr marL="1933099" indent="-240030" algn="l" defTabSz="1234440" rtl="0" eaLnBrk="1" latinLnBrk="0" hangingPunct="1">
              <a:lnSpc>
                <a:spcPct val="90000"/>
              </a:lnSpc>
              <a:spcBef>
                <a:spcPts val="270"/>
              </a:spcBef>
              <a:spcAft>
                <a:spcPts val="0"/>
              </a:spcAft>
              <a:buSzPct val="84000"/>
              <a:buFontTx/>
              <a:buBlip>
                <a:blip r:embed="rId4"/>
              </a:buBlip>
              <a:defRPr sz="1600" kern="1200">
                <a:solidFill>
                  <a:schemeClr val="tx1"/>
                </a:solidFill>
                <a:latin typeface="Arial" pitchFamily="34" charset="0"/>
                <a:ea typeface="+mn-ea"/>
                <a:cs typeface="Arial" pitchFamily="34" charset="0"/>
              </a:defRPr>
            </a:lvl5pPr>
            <a:lvl6pPr marL="339471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800" dirty="0">
                <a:solidFill>
                  <a:schemeClr val="bg1"/>
                </a:solidFill>
                <a:latin typeface="Calibri" panose="020F0502020204030204" pitchFamily="34" charset="0"/>
                <a:cs typeface="Calibri" panose="020F0502020204030204" pitchFamily="34" charset="0"/>
              </a:rPr>
              <a:t>Fully automated QC confirming ….</a:t>
            </a:r>
          </a:p>
        </p:txBody>
      </p:sp>
    </p:spTree>
    <p:extLst>
      <p:ext uri="{BB962C8B-B14F-4D97-AF65-F5344CB8AC3E}">
        <p14:creationId xmlns:p14="http://schemas.microsoft.com/office/powerpoint/2010/main" val="3824551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51586"/>
            <a:ext cx="8229600" cy="1088495"/>
          </a:xfrm>
        </p:spPr>
        <p:txBody>
          <a:bodyPr>
            <a:normAutofit/>
          </a:bodyPr>
          <a:lstStyle/>
          <a:p>
            <a:r>
              <a:rPr lang="en-US" sz="3200" dirty="0">
                <a:latin typeface="Calibri" panose="020F0502020204030204" pitchFamily="34" charset="0"/>
                <a:cs typeface="Calibri" panose="020F0502020204030204" pitchFamily="34" charset="0"/>
              </a:rPr>
              <a:t>Image and Sound QC Approaches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for Scanned Film</a:t>
            </a:r>
            <a:endParaRPr lang="de-DE" sz="3200" dirty="0">
              <a:latin typeface="Calibri" panose="020F0502020204030204" pitchFamily="34" charset="0"/>
              <a:cs typeface="Calibri" panose="020F0502020204030204" pitchFamily="34" charset="0"/>
            </a:endParaRPr>
          </a:p>
        </p:txBody>
      </p:sp>
      <p:sp>
        <p:nvSpPr>
          <p:cNvPr id="3" name="Inhaltsplatzhalter 2"/>
          <p:cNvSpPr>
            <a:spLocks noGrp="1"/>
          </p:cNvSpPr>
          <p:nvPr>
            <p:ph sz="quarter" idx="12"/>
          </p:nvPr>
        </p:nvSpPr>
        <p:spPr>
          <a:xfrm>
            <a:off x="656207" y="1521268"/>
            <a:ext cx="8143400" cy="3351270"/>
          </a:xfrm>
        </p:spPr>
        <p:txBody>
          <a:bodyPr>
            <a:noAutofit/>
          </a:bodyPr>
          <a:lstStyle/>
          <a:p>
            <a:pPr marL="0" indent="0">
              <a:buNone/>
              <a:defRPr/>
            </a:pPr>
            <a:r>
              <a:rPr lang="de-DE" sz="2000" dirty="0" err="1">
                <a:solidFill>
                  <a:schemeClr val="bg1"/>
                </a:solidFill>
                <a:latin typeface="Calibri" panose="020F0502020204030204" pitchFamily="34" charset="0"/>
                <a:cs typeface="Calibri" panose="020F0502020204030204" pitchFamily="34" charset="0"/>
              </a:rPr>
              <a:t>Full</a:t>
            </a:r>
            <a:r>
              <a:rPr lang="de-DE" sz="2000" dirty="0">
                <a:solidFill>
                  <a:schemeClr val="bg1"/>
                </a:solidFill>
                <a:latin typeface="Calibri" panose="020F0502020204030204" pitchFamily="34" charset="0"/>
                <a:cs typeface="Calibri" panose="020F0502020204030204" pitchFamily="34" charset="0"/>
              </a:rPr>
              <a:t> Manual QC</a:t>
            </a:r>
          </a:p>
          <a:p>
            <a:pPr lvl="1">
              <a:buFont typeface="Arial" panose="020B0604020202020204" pitchFamily="34" charset="0"/>
              <a:buChar char="•"/>
              <a:defRPr/>
            </a:pPr>
            <a:r>
              <a:rPr lang="de-DE" sz="2000" dirty="0">
                <a:solidFill>
                  <a:schemeClr val="bg1"/>
                </a:solidFill>
                <a:latin typeface="Calibri" panose="020F0502020204030204" pitchFamily="34" charset="0"/>
                <a:cs typeface="Calibri" panose="020F0502020204030204" pitchFamily="34" charset="0"/>
              </a:rPr>
              <a:t>Watch </a:t>
            </a:r>
            <a:r>
              <a:rPr lang="de-DE" sz="2000" dirty="0" err="1">
                <a:solidFill>
                  <a:schemeClr val="bg1"/>
                </a:solidFill>
                <a:latin typeface="Calibri" panose="020F0502020204030204" pitchFamily="34" charset="0"/>
                <a:cs typeface="Calibri" panose="020F0502020204030204" pitchFamily="34" charset="0"/>
              </a:rPr>
              <a:t>scanned</a:t>
            </a:r>
            <a:r>
              <a:rPr lang="de-DE" sz="2000" dirty="0">
                <a:solidFill>
                  <a:schemeClr val="bg1"/>
                </a:solidFill>
                <a:latin typeface="Calibri" panose="020F0502020204030204" pitchFamily="34" charset="0"/>
                <a:cs typeface="Calibri" panose="020F0502020204030204" pitchFamily="34" charset="0"/>
              </a:rPr>
              <a:t> film </a:t>
            </a:r>
            <a:r>
              <a:rPr lang="de-DE" sz="2000" dirty="0" err="1">
                <a:solidFill>
                  <a:schemeClr val="bg1"/>
                </a:solidFill>
                <a:latin typeface="Calibri" panose="020F0502020204030204" pitchFamily="34" charset="0"/>
                <a:cs typeface="Calibri" panose="020F0502020204030204" pitchFamily="34" charset="0"/>
              </a:rPr>
              <a:t>from</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begin</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to</a:t>
            </a:r>
            <a:r>
              <a:rPr lang="de-DE" sz="2000" dirty="0">
                <a:solidFill>
                  <a:schemeClr val="bg1"/>
                </a:solidFill>
                <a:latin typeface="Calibri" panose="020F0502020204030204" pitchFamily="34" charset="0"/>
                <a:cs typeface="Calibri" panose="020F0502020204030204" pitchFamily="34" charset="0"/>
              </a:rPr>
              <a:t> end</a:t>
            </a:r>
          </a:p>
          <a:p>
            <a:pPr lvl="1">
              <a:buFont typeface="Arial" panose="020B0604020202020204" pitchFamily="34" charset="0"/>
              <a:buChar char="•"/>
              <a:defRPr/>
            </a:pPr>
            <a:r>
              <a:rPr lang="de-DE" sz="2000" dirty="0">
                <a:solidFill>
                  <a:schemeClr val="bg1"/>
                </a:solidFill>
                <a:latin typeface="Calibri" panose="020F0502020204030204" pitchFamily="34" charset="0"/>
                <a:cs typeface="Calibri" panose="020F0502020204030204" pitchFamily="34" charset="0"/>
              </a:rPr>
              <a:t>Extremely time/cost intensive and exhausting</a:t>
            </a:r>
          </a:p>
          <a:p>
            <a:pPr marL="0" indent="0">
              <a:buNone/>
              <a:defRPr/>
            </a:pPr>
            <a:r>
              <a:rPr lang="de-DE" sz="2000" dirty="0">
                <a:solidFill>
                  <a:schemeClr val="bg1"/>
                </a:solidFill>
                <a:latin typeface="Calibri" panose="020F0502020204030204" pitchFamily="34" charset="0"/>
                <a:cs typeface="Calibri" panose="020F0502020204030204" pitchFamily="34" charset="0"/>
              </a:rPr>
              <a:t>Spot-</a:t>
            </a:r>
            <a:r>
              <a:rPr lang="de-DE" sz="2000" dirty="0" err="1">
                <a:solidFill>
                  <a:schemeClr val="bg1"/>
                </a:solidFill>
                <a:latin typeface="Calibri" panose="020F0502020204030204" pitchFamily="34" charset="0"/>
                <a:cs typeface="Calibri" panose="020F0502020204030204" pitchFamily="34" charset="0"/>
              </a:rPr>
              <a:t>Checking</a:t>
            </a:r>
            <a:endParaRPr lang="de-DE" sz="2000" dirty="0">
              <a:solidFill>
                <a:schemeClr val="bg1"/>
              </a:solidFill>
              <a:latin typeface="Calibri" panose="020F0502020204030204" pitchFamily="34" charset="0"/>
              <a:cs typeface="Calibri" panose="020F0502020204030204" pitchFamily="34" charset="0"/>
            </a:endParaRPr>
          </a:p>
          <a:p>
            <a:pPr lvl="1">
              <a:buFont typeface="Arial" panose="020B0604020202020204" pitchFamily="34" charset="0"/>
              <a:buChar char="•"/>
              <a:defRPr/>
            </a:pPr>
            <a:r>
              <a:rPr lang="de-DE" sz="2000" dirty="0">
                <a:solidFill>
                  <a:schemeClr val="bg1"/>
                </a:solidFill>
                <a:latin typeface="Calibri" panose="020F0502020204030204" pitchFamily="34" charset="0"/>
                <a:cs typeface="Calibri" panose="020F0502020204030204" pitchFamily="34" charset="0"/>
              </a:rPr>
              <a:t>Play/check </a:t>
            </a:r>
            <a:r>
              <a:rPr lang="de-DE" sz="2000" dirty="0" err="1">
                <a:solidFill>
                  <a:schemeClr val="bg1"/>
                </a:solidFill>
                <a:latin typeface="Calibri" panose="020F0502020204030204" pitchFamily="34" charset="0"/>
                <a:cs typeface="Calibri" panose="020F0502020204030204" pitchFamily="34" charset="0"/>
              </a:rPr>
              <a:t>only</a:t>
            </a:r>
            <a:r>
              <a:rPr lang="de-DE" sz="2000" dirty="0">
                <a:solidFill>
                  <a:schemeClr val="bg1"/>
                </a:solidFill>
                <a:latin typeface="Calibri" panose="020F0502020204030204" pitchFamily="34" charset="0"/>
                <a:cs typeface="Calibri" panose="020F0502020204030204" pitchFamily="34" charset="0"/>
              </a:rPr>
              <a:t> a </a:t>
            </a:r>
            <a:r>
              <a:rPr lang="de-DE" sz="2000" dirty="0" err="1">
                <a:solidFill>
                  <a:schemeClr val="bg1"/>
                </a:solidFill>
                <a:latin typeface="Calibri" panose="020F0502020204030204" pitchFamily="34" charset="0"/>
                <a:cs typeface="Calibri" panose="020F0502020204030204" pitchFamily="34" charset="0"/>
              </a:rPr>
              <a:t>few</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spots</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of</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scanned</a:t>
            </a:r>
            <a:r>
              <a:rPr lang="de-DE" sz="2000" dirty="0">
                <a:solidFill>
                  <a:schemeClr val="bg1"/>
                </a:solidFill>
                <a:latin typeface="Calibri" panose="020F0502020204030204" pitchFamily="34" charset="0"/>
                <a:cs typeface="Calibri" panose="020F0502020204030204" pitchFamily="34" charset="0"/>
              </a:rPr>
              <a:t> film</a:t>
            </a:r>
          </a:p>
          <a:p>
            <a:pPr lvl="1">
              <a:buFont typeface="Arial" panose="020B0604020202020204" pitchFamily="34" charset="0"/>
              <a:buChar char="•"/>
              <a:defRPr/>
            </a:pPr>
            <a:r>
              <a:rPr lang="de-DE" sz="2000" dirty="0">
                <a:solidFill>
                  <a:schemeClr val="bg1"/>
                </a:solidFill>
                <a:latin typeface="Calibri" panose="020F0502020204030204" pitchFamily="34" charset="0"/>
                <a:cs typeface="Calibri" panose="020F0502020204030204" pitchFamily="34" charset="0"/>
              </a:rPr>
              <a:t>Fast, but </a:t>
            </a:r>
            <a:r>
              <a:rPr lang="de-DE" sz="2000" dirty="0" err="1">
                <a:solidFill>
                  <a:schemeClr val="bg1"/>
                </a:solidFill>
                <a:latin typeface="Calibri" panose="020F0502020204030204" pitchFamily="34" charset="0"/>
                <a:cs typeface="Calibri" panose="020F0502020204030204" pitchFamily="34" charset="0"/>
              </a:rPr>
              <a:t>missing</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issues</a:t>
            </a:r>
            <a:r>
              <a:rPr lang="de-DE" sz="2000" dirty="0">
                <a:solidFill>
                  <a:schemeClr val="bg1"/>
                </a:solidFill>
                <a:latin typeface="Calibri" panose="020F0502020204030204" pitchFamily="34" charset="0"/>
                <a:cs typeface="Calibri" panose="020F0502020204030204" pitchFamily="34" charset="0"/>
              </a:rPr>
              <a:t> in </a:t>
            </a:r>
            <a:r>
              <a:rPr lang="de-DE" sz="2000" dirty="0" err="1">
                <a:solidFill>
                  <a:schemeClr val="bg1"/>
                </a:solidFill>
                <a:latin typeface="Calibri" panose="020F0502020204030204" pitchFamily="34" charset="0"/>
                <a:cs typeface="Calibri" panose="020F0502020204030204" pitchFamily="34" charset="0"/>
              </a:rPr>
              <a:t>between</a:t>
            </a:r>
            <a:endParaRPr lang="de-DE" sz="2000" dirty="0">
              <a:solidFill>
                <a:schemeClr val="bg1"/>
              </a:solidFill>
              <a:latin typeface="Calibri" panose="020F0502020204030204" pitchFamily="34" charset="0"/>
              <a:cs typeface="Calibri" panose="020F0502020204030204" pitchFamily="34" charset="0"/>
            </a:endParaRPr>
          </a:p>
          <a:p>
            <a:pPr marL="0" indent="0">
              <a:buNone/>
            </a:pPr>
            <a:r>
              <a:rPr lang="de-DE" sz="2000" dirty="0">
                <a:solidFill>
                  <a:schemeClr val="bg1"/>
                </a:solidFill>
                <a:latin typeface="Calibri" panose="020F0502020204030204" pitchFamily="34" charset="0"/>
                <a:cs typeface="Calibri" panose="020F0502020204030204" pitchFamily="34" charset="0"/>
              </a:rPr>
              <a:t>Semi-</a:t>
            </a:r>
            <a:r>
              <a:rPr lang="de-DE" sz="2000" dirty="0" err="1">
                <a:solidFill>
                  <a:schemeClr val="bg1"/>
                </a:solidFill>
                <a:latin typeface="Calibri" panose="020F0502020204030204" pitchFamily="34" charset="0"/>
                <a:cs typeface="Calibri" panose="020F0502020204030204" pitchFamily="34" charset="0"/>
              </a:rPr>
              <a:t>Automated</a:t>
            </a:r>
            <a:r>
              <a:rPr lang="de-DE" sz="2000" dirty="0">
                <a:solidFill>
                  <a:schemeClr val="bg1"/>
                </a:solidFill>
                <a:latin typeface="Calibri" panose="020F0502020204030204" pitchFamily="34" charset="0"/>
                <a:cs typeface="Calibri" panose="020F0502020204030204" pitchFamily="34" charset="0"/>
              </a:rPr>
              <a:t> QC (</a:t>
            </a:r>
            <a:r>
              <a:rPr lang="de-DE" sz="2000" dirty="0" err="1">
                <a:solidFill>
                  <a:schemeClr val="bg1"/>
                </a:solidFill>
                <a:latin typeface="Calibri" panose="020F0502020204030204" pitchFamily="34" charset="0"/>
                <a:cs typeface="Calibri" panose="020F0502020204030204" pitchFamily="34" charset="0"/>
              </a:rPr>
              <a:t>VidiCert</a:t>
            </a:r>
            <a:r>
              <a:rPr lang="de-DE" sz="2000" dirty="0">
                <a:solidFill>
                  <a:schemeClr val="bg1"/>
                </a:solidFill>
                <a:latin typeface="Calibri" panose="020F0502020204030204" pitchFamily="34" charset="0"/>
                <a:cs typeface="Calibri" panose="020F0502020204030204" pitchFamily="34" charset="0"/>
              </a:rPr>
              <a:t>)</a:t>
            </a:r>
          </a:p>
          <a:p>
            <a:pPr lvl="1">
              <a:buFont typeface="Arial" panose="020B0604020202020204" pitchFamily="34" charset="0"/>
              <a:buChar char="•"/>
            </a:pPr>
            <a:r>
              <a:rPr lang="de-DE" sz="2000" dirty="0" err="1">
                <a:solidFill>
                  <a:schemeClr val="bg1"/>
                </a:solidFill>
                <a:latin typeface="Calibri" panose="020F0502020204030204" pitchFamily="34" charset="0"/>
                <a:cs typeface="Calibri" panose="020F0502020204030204" pitchFamily="34" charset="0"/>
              </a:rPr>
              <a:t>Analyze</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scanned</a:t>
            </a:r>
            <a:r>
              <a:rPr lang="de-DE" sz="2000" dirty="0">
                <a:solidFill>
                  <a:schemeClr val="bg1"/>
                </a:solidFill>
                <a:latin typeface="Calibri" panose="020F0502020204030204" pitchFamily="34" charset="0"/>
                <a:cs typeface="Calibri" panose="020F0502020204030204" pitchFamily="34" charset="0"/>
              </a:rPr>
              <a:t> film </a:t>
            </a:r>
            <a:r>
              <a:rPr lang="de-DE" sz="2000" dirty="0" err="1">
                <a:solidFill>
                  <a:schemeClr val="bg1"/>
                </a:solidFill>
                <a:latin typeface="Calibri" panose="020F0502020204030204" pitchFamily="34" charset="0"/>
                <a:cs typeface="Calibri" panose="020F0502020204030204" pitchFamily="34" charset="0"/>
              </a:rPr>
              <a:t>from</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begin</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to</a:t>
            </a:r>
            <a:r>
              <a:rPr lang="de-DE" sz="2000" dirty="0">
                <a:solidFill>
                  <a:schemeClr val="bg1"/>
                </a:solidFill>
                <a:latin typeface="Calibri" panose="020F0502020204030204" pitchFamily="34" charset="0"/>
                <a:cs typeface="Calibri" panose="020F0502020204030204" pitchFamily="34" charset="0"/>
              </a:rPr>
              <a:t> end, </a:t>
            </a:r>
            <a:r>
              <a:rPr lang="de-DE" sz="2000" dirty="0" err="1">
                <a:solidFill>
                  <a:schemeClr val="bg1"/>
                </a:solidFill>
                <a:latin typeface="Calibri" panose="020F0502020204030204" pitchFamily="34" charset="0"/>
                <a:cs typeface="Calibri" panose="020F0502020204030204" pitchFamily="34" charset="0"/>
              </a:rPr>
              <a:t>suspicious</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sections</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found</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are</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verified</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by</a:t>
            </a:r>
            <a:r>
              <a:rPr lang="de-DE" sz="2000" dirty="0">
                <a:solidFill>
                  <a:schemeClr val="bg1"/>
                </a:solidFill>
                <a:latin typeface="Calibri" panose="020F0502020204030204" pitchFamily="34" charset="0"/>
                <a:cs typeface="Calibri" panose="020F0502020204030204" pitchFamily="34" charset="0"/>
              </a:rPr>
              <a:t> human</a:t>
            </a:r>
          </a:p>
          <a:p>
            <a:pPr lvl="1">
              <a:buFont typeface="Arial" panose="020B0604020202020204" pitchFamily="34" charset="0"/>
              <a:buChar char="•"/>
            </a:pPr>
            <a:r>
              <a:rPr lang="de-DE" sz="2000" dirty="0">
                <a:solidFill>
                  <a:schemeClr val="bg1"/>
                </a:solidFill>
                <a:latin typeface="Calibri" panose="020F0502020204030204" pitchFamily="34" charset="0"/>
                <a:cs typeface="Calibri" panose="020F0502020204030204" pitchFamily="34" charset="0"/>
              </a:rPr>
              <a:t>Fast </a:t>
            </a:r>
            <a:r>
              <a:rPr lang="de-DE" sz="2000" dirty="0" err="1">
                <a:solidFill>
                  <a:schemeClr val="bg1"/>
                </a:solidFill>
                <a:latin typeface="Calibri" panose="020F0502020204030204" pitchFamily="34" charset="0"/>
                <a:cs typeface="Calibri" panose="020F0502020204030204" pitchFamily="34" charset="0"/>
              </a:rPr>
              <a:t>and</a:t>
            </a:r>
            <a:r>
              <a:rPr lang="de-DE" sz="2000" dirty="0">
                <a:solidFill>
                  <a:schemeClr val="bg1"/>
                </a:solidFill>
                <a:latin typeface="Calibri" panose="020F0502020204030204" pitchFamily="34" charset="0"/>
                <a:cs typeface="Calibri" panose="020F0502020204030204" pitchFamily="34" charset="0"/>
              </a:rPr>
              <a:t> </a:t>
            </a:r>
            <a:r>
              <a:rPr lang="de-DE" sz="2000" dirty="0" err="1">
                <a:solidFill>
                  <a:schemeClr val="bg1"/>
                </a:solidFill>
                <a:latin typeface="Calibri" panose="020F0502020204030204" pitchFamily="34" charset="0"/>
                <a:cs typeface="Calibri" panose="020F0502020204030204" pitchFamily="34" charset="0"/>
              </a:rPr>
              <a:t>full</a:t>
            </a:r>
            <a:r>
              <a:rPr lang="de-DE" sz="2000" dirty="0">
                <a:solidFill>
                  <a:schemeClr val="bg1"/>
                </a:solidFill>
                <a:latin typeface="Calibri" panose="020F0502020204030204" pitchFamily="34" charset="0"/>
                <a:cs typeface="Calibri" panose="020F0502020204030204" pitchFamily="34" charset="0"/>
              </a:rPr>
              <a:t> temporal QC </a:t>
            </a:r>
            <a:r>
              <a:rPr lang="de-DE" sz="2000" dirty="0" err="1">
                <a:solidFill>
                  <a:schemeClr val="bg1"/>
                </a:solidFill>
                <a:latin typeface="Calibri" panose="020F0502020204030204" pitchFamily="34" charset="0"/>
                <a:cs typeface="Calibri" panose="020F0502020204030204" pitchFamily="34" charset="0"/>
              </a:rPr>
              <a:t>coverage</a:t>
            </a:r>
            <a:endParaRPr lang="de-DE"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8114054"/>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735247" y="95050"/>
            <a:ext cx="4793194" cy="1088495"/>
          </a:xfrm>
        </p:spPr>
        <p:txBody>
          <a:bodyPr>
            <a:normAutofit/>
          </a:bodyPr>
          <a:lstStyle/>
          <a:p>
            <a:pPr lvl="1" algn="l" defTabSz="816420" rtl="0">
              <a:lnSpc>
                <a:spcPct val="90000"/>
              </a:lnSpc>
              <a:spcBef>
                <a:spcPct val="0"/>
              </a:spcBef>
            </a:pPr>
            <a:r>
              <a:rPr lang="en-US" noProof="0" dirty="0"/>
              <a:t/>
            </a:r>
            <a:br>
              <a:rPr lang="en-US" noProof="0" dirty="0"/>
            </a:br>
            <a:r>
              <a:rPr lang="en-US" sz="3800" noProof="0" dirty="0">
                <a:solidFill>
                  <a:schemeClr val="bg1"/>
                </a:solidFill>
                <a:latin typeface="Calibri" panose="020F0502020204030204" pitchFamily="34" charset="0"/>
                <a:ea typeface="BentonSansComp" charset="0"/>
                <a:cs typeface="Calibri" panose="020F0502020204030204" pitchFamily="34" charset="0"/>
              </a:rPr>
              <a:t>Film </a:t>
            </a:r>
            <a:r>
              <a:rPr lang="en-US" sz="3800" dirty="0">
                <a:solidFill>
                  <a:schemeClr val="bg1"/>
                </a:solidFill>
                <a:latin typeface="Calibri" panose="020F0502020204030204" pitchFamily="34" charset="0"/>
                <a:ea typeface="BentonSansComp" charset="0"/>
                <a:cs typeface="Calibri" panose="020F0502020204030204" pitchFamily="34" charset="0"/>
              </a:rPr>
              <a:t>QC Workflow</a:t>
            </a:r>
            <a:endParaRPr lang="en-US" sz="3800" kern="1200" dirty="0">
              <a:solidFill>
                <a:schemeClr val="bg1"/>
              </a:solidFill>
              <a:latin typeface="Calibri" panose="020F0502020204030204" pitchFamily="34" charset="0"/>
              <a:ea typeface="BentonSansComp" charset="0"/>
              <a:cs typeface="Calibri" panose="020F0502020204030204" pitchFamily="34" charset="0"/>
            </a:endParaRPr>
          </a:p>
        </p:txBody>
      </p:sp>
      <p:sp>
        <p:nvSpPr>
          <p:cNvPr id="13" name="Inhaltsplatzhalter 2"/>
          <p:cNvSpPr txBox="1">
            <a:spLocks/>
          </p:cNvSpPr>
          <p:nvPr/>
        </p:nvSpPr>
        <p:spPr>
          <a:xfrm>
            <a:off x="735247" y="1429985"/>
            <a:ext cx="3095348" cy="1381664"/>
          </a:xfrm>
          <a:prstGeom prst="rect">
            <a:avLst/>
          </a:prstGeom>
        </p:spPr>
        <p:txBody>
          <a:bodyPr vert="horz" lIns="0" tIns="0" rIns="0" bIns="0" rtlCol="0">
            <a:noAutofit/>
          </a:bodyPr>
          <a:lstStyle>
            <a:lvl1pPr marL="480060" indent="-480060" algn="l" defTabSz="1234440" rtl="0" eaLnBrk="1" latinLnBrk="0" hangingPunct="1">
              <a:lnSpc>
                <a:spcPct val="90000"/>
              </a:lnSpc>
              <a:spcBef>
                <a:spcPts val="1620"/>
              </a:spcBef>
              <a:spcAft>
                <a:spcPts val="0"/>
              </a:spcAft>
              <a:buSzPct val="84000"/>
              <a:buFontTx/>
              <a:buBlip>
                <a:blip r:embed="rId3"/>
              </a:buBlip>
              <a:defRPr sz="3200" kern="1200">
                <a:solidFill>
                  <a:schemeClr val="tx1"/>
                </a:solidFill>
                <a:latin typeface="Arial" pitchFamily="34" charset="0"/>
                <a:ea typeface="+mn-ea"/>
                <a:cs typeface="Arial" pitchFamily="34" charset="0"/>
              </a:defRPr>
            </a:lvl1pPr>
            <a:lvl2pPr marL="972979" indent="-492919" algn="l" defTabSz="1234440" rtl="0" eaLnBrk="1" latinLnBrk="0" hangingPunct="1">
              <a:lnSpc>
                <a:spcPct val="90000"/>
              </a:lnSpc>
              <a:spcBef>
                <a:spcPts val="810"/>
              </a:spcBef>
              <a:spcAft>
                <a:spcPts val="0"/>
              </a:spcAft>
              <a:buSzPct val="84000"/>
              <a:buFontTx/>
              <a:buBlip>
                <a:blip r:embed="rId3"/>
              </a:buBlip>
              <a:defRPr sz="2800" kern="1200">
                <a:solidFill>
                  <a:schemeClr val="tx1"/>
                </a:solidFill>
                <a:latin typeface="Arial" pitchFamily="34" charset="0"/>
                <a:ea typeface="+mn-ea"/>
                <a:cs typeface="Arial" pitchFamily="34" charset="0"/>
              </a:defRPr>
            </a:lvl2pPr>
            <a:lvl3pPr marL="1333024" indent="-360045" algn="l" defTabSz="1234440" rtl="0" eaLnBrk="1" latinLnBrk="0" hangingPunct="1">
              <a:lnSpc>
                <a:spcPct val="90000"/>
              </a:lnSpc>
              <a:spcBef>
                <a:spcPts val="405"/>
              </a:spcBef>
              <a:spcAft>
                <a:spcPts val="0"/>
              </a:spcAft>
              <a:buSzPct val="84000"/>
              <a:buFontTx/>
              <a:buBlip>
                <a:blip r:embed="rId3"/>
              </a:buBlip>
              <a:defRPr sz="2400" kern="1200">
                <a:solidFill>
                  <a:schemeClr val="tx1"/>
                </a:solidFill>
                <a:latin typeface="Arial" pitchFamily="34" charset="0"/>
                <a:ea typeface="+mn-ea"/>
                <a:cs typeface="Arial" pitchFamily="34" charset="0"/>
              </a:defRPr>
            </a:lvl3pPr>
            <a:lvl4pPr marL="1573054" indent="-240030" algn="l" defTabSz="1234440" rtl="0" eaLnBrk="1" latinLnBrk="0" hangingPunct="1">
              <a:lnSpc>
                <a:spcPct val="90000"/>
              </a:lnSpc>
              <a:spcBef>
                <a:spcPts val="405"/>
              </a:spcBef>
              <a:spcAft>
                <a:spcPts val="0"/>
              </a:spcAft>
              <a:buSzPct val="84000"/>
              <a:buFontTx/>
              <a:buBlip>
                <a:blip r:embed="rId3"/>
              </a:buBlip>
              <a:defRPr sz="2000" kern="1200">
                <a:solidFill>
                  <a:schemeClr val="tx1"/>
                </a:solidFill>
                <a:latin typeface="Arial" pitchFamily="34" charset="0"/>
                <a:ea typeface="+mn-ea"/>
                <a:cs typeface="Arial" pitchFamily="34" charset="0"/>
              </a:defRPr>
            </a:lvl4pPr>
            <a:lvl5pPr marL="1933099" indent="-240030" algn="l" defTabSz="1234440" rtl="0" eaLnBrk="1" latinLnBrk="0" hangingPunct="1">
              <a:lnSpc>
                <a:spcPct val="90000"/>
              </a:lnSpc>
              <a:spcBef>
                <a:spcPts val="270"/>
              </a:spcBef>
              <a:spcAft>
                <a:spcPts val="0"/>
              </a:spcAft>
              <a:buSzPct val="84000"/>
              <a:buFontTx/>
              <a:buBlip>
                <a:blip r:embed="rId3"/>
              </a:buBlip>
              <a:defRPr sz="1600" kern="1200">
                <a:solidFill>
                  <a:schemeClr val="tx1"/>
                </a:solidFill>
                <a:latin typeface="Arial" pitchFamily="34" charset="0"/>
                <a:ea typeface="+mn-ea"/>
                <a:cs typeface="Arial" pitchFamily="34" charset="0"/>
              </a:defRPr>
            </a:lvl5pPr>
            <a:lvl6pPr marL="339471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nSpc>
                <a:spcPct val="100000"/>
              </a:lnSpc>
              <a:spcBef>
                <a:spcPts val="0"/>
              </a:spcBef>
              <a:buNone/>
            </a:pPr>
            <a:r>
              <a:rPr lang="de-DE" sz="2400" dirty="0">
                <a:solidFill>
                  <a:schemeClr val="bg1"/>
                </a:solidFill>
              </a:rPr>
              <a:t> </a:t>
            </a:r>
            <a:r>
              <a:rPr lang="de-DE" sz="2400" dirty="0">
                <a:solidFill>
                  <a:schemeClr val="bg1"/>
                </a:solidFill>
                <a:latin typeface="Calibri" panose="020F0502020204030204" pitchFamily="34" charset="0"/>
                <a:cs typeface="Calibri" panose="020F0502020204030204" pitchFamily="34" charset="0"/>
              </a:rPr>
              <a:t>Scanning </a:t>
            </a:r>
            <a:r>
              <a:rPr lang="de-DE" sz="2400" dirty="0" err="1">
                <a:solidFill>
                  <a:schemeClr val="bg1"/>
                </a:solidFill>
                <a:latin typeface="Calibri" panose="020F0502020204030204" pitchFamily="34" charset="0"/>
                <a:cs typeface="Calibri" panose="020F0502020204030204" pitchFamily="34" charset="0"/>
              </a:rPr>
              <a:t>Operations</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dirty="0">
                <a:solidFill>
                  <a:schemeClr val="bg1"/>
                </a:solidFill>
                <a:latin typeface="Calibri" panose="020F0502020204030204" pitchFamily="34" charset="0"/>
                <a:cs typeface="Calibri" panose="020F0502020204030204" pitchFamily="34" charset="0"/>
              </a:rPr>
              <a:t>2 </a:t>
            </a:r>
            <a:r>
              <a:rPr lang="de-DE" sz="2400" dirty="0" err="1">
                <a:solidFill>
                  <a:schemeClr val="bg1"/>
                </a:solidFill>
                <a:latin typeface="Calibri" panose="020F0502020204030204" pitchFamily="34" charset="0"/>
                <a:cs typeface="Calibri" panose="020F0502020204030204" pitchFamily="34" charset="0"/>
              </a:rPr>
              <a:t>scanners</a:t>
            </a:r>
            <a:r>
              <a:rPr lang="de-DE" sz="2400" dirty="0">
                <a:solidFill>
                  <a:schemeClr val="bg1"/>
                </a:solidFill>
                <a:latin typeface="Calibri" panose="020F0502020204030204" pitchFamily="34" charset="0"/>
                <a:cs typeface="Calibri" panose="020F0502020204030204" pitchFamily="34" charset="0"/>
              </a:rPr>
              <a:t>, </a:t>
            </a:r>
            <a:br>
              <a:rPr lang="de-DE" sz="2400" dirty="0">
                <a:solidFill>
                  <a:schemeClr val="bg1"/>
                </a:solidFill>
                <a:latin typeface="Calibri" panose="020F0502020204030204" pitchFamily="34" charset="0"/>
                <a:cs typeface="Calibri" panose="020F0502020204030204" pitchFamily="34" charset="0"/>
              </a:rPr>
            </a:br>
            <a:r>
              <a:rPr lang="de-DE" sz="2400" dirty="0" err="1">
                <a:solidFill>
                  <a:schemeClr val="bg1"/>
                </a:solidFill>
                <a:latin typeface="Calibri" panose="020F0502020204030204" pitchFamily="34" charset="0"/>
                <a:cs typeface="Calibri" panose="020F0502020204030204" pitchFamily="34" charset="0"/>
              </a:rPr>
              <a:t>two</a:t>
            </a:r>
            <a:r>
              <a:rPr lang="de-DE" sz="2400" dirty="0">
                <a:solidFill>
                  <a:schemeClr val="bg1"/>
                </a:solidFill>
                <a:latin typeface="Calibri" panose="020F0502020204030204" pitchFamily="34" charset="0"/>
                <a:cs typeface="Calibri" panose="020F0502020204030204" pitchFamily="34" charset="0"/>
              </a:rPr>
              <a:t> 8 </a:t>
            </a:r>
            <a:r>
              <a:rPr lang="de-DE" sz="2400" dirty="0" err="1">
                <a:solidFill>
                  <a:schemeClr val="bg1"/>
                </a:solidFill>
                <a:latin typeface="Calibri" panose="020F0502020204030204" pitchFamily="34" charset="0"/>
                <a:cs typeface="Calibri" panose="020F0502020204030204" pitchFamily="34" charset="0"/>
              </a:rPr>
              <a:t>hr</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shifts</a:t>
            </a:r>
            <a:r>
              <a:rPr lang="de-DE" sz="2400" dirty="0">
                <a:solidFill>
                  <a:schemeClr val="bg1"/>
                </a:solidFill>
                <a:latin typeface="Calibri" panose="020F0502020204030204" pitchFamily="34" charset="0"/>
                <a:cs typeface="Calibri" panose="020F0502020204030204" pitchFamily="34" charset="0"/>
              </a:rPr>
              <a:t> per </a:t>
            </a:r>
            <a:r>
              <a:rPr lang="de-DE" sz="2400" dirty="0" err="1">
                <a:solidFill>
                  <a:schemeClr val="bg1"/>
                </a:solidFill>
                <a:latin typeface="Calibri" panose="020F0502020204030204" pitchFamily="34" charset="0"/>
                <a:cs typeface="Calibri" panose="020F0502020204030204" pitchFamily="34" charset="0"/>
              </a:rPr>
              <a:t>scanner</a:t>
            </a:r>
            <a:r>
              <a:rPr lang="de-DE" sz="2400" dirty="0">
                <a:solidFill>
                  <a:schemeClr val="bg1"/>
                </a:solidFill>
                <a:latin typeface="Calibri" panose="020F0502020204030204" pitchFamily="34" charset="0"/>
                <a:cs typeface="Calibri" panose="020F0502020204030204" pitchFamily="34" charset="0"/>
              </a:rPr>
              <a:t> per </a:t>
            </a:r>
            <a:r>
              <a:rPr lang="de-DE" sz="2400" dirty="0" err="1">
                <a:solidFill>
                  <a:schemeClr val="bg1"/>
                </a:solidFill>
                <a:latin typeface="Calibri" panose="020F0502020204030204" pitchFamily="34" charset="0"/>
                <a:cs typeface="Calibri" panose="020F0502020204030204" pitchFamily="34" charset="0"/>
              </a:rPr>
              <a:t>day</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b="1" dirty="0" err="1">
                <a:solidFill>
                  <a:schemeClr val="bg1"/>
                </a:solidFill>
                <a:latin typeface="Calibri" panose="020F0502020204030204" pitchFamily="34" charset="0"/>
                <a:cs typeface="Calibri" panose="020F0502020204030204" pitchFamily="34" charset="0"/>
              </a:rPr>
              <a:t>Creating</a:t>
            </a:r>
            <a:r>
              <a:rPr lang="de-DE" sz="2400" b="1"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up</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to</a:t>
            </a:r>
            <a:r>
              <a:rPr lang="de-DE" sz="2400" dirty="0">
                <a:solidFill>
                  <a:schemeClr val="bg1"/>
                </a:solidFill>
                <a:latin typeface="Calibri" panose="020F0502020204030204" pitchFamily="34" charset="0"/>
                <a:cs typeface="Calibri" panose="020F0502020204030204" pitchFamily="34" charset="0"/>
              </a:rPr>
              <a:t> 4 </a:t>
            </a:r>
            <a:r>
              <a:rPr lang="de-DE" sz="2400" dirty="0" err="1">
                <a:solidFill>
                  <a:schemeClr val="bg1"/>
                </a:solidFill>
                <a:latin typeface="Calibri" panose="020F0502020204030204" pitchFamily="34" charset="0"/>
                <a:cs typeface="Calibri" panose="020F0502020204030204" pitchFamily="34" charset="0"/>
              </a:rPr>
              <a:t>hrs</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of</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content</a:t>
            </a:r>
            <a:r>
              <a:rPr lang="de-DE" sz="2400" dirty="0">
                <a:solidFill>
                  <a:schemeClr val="bg1"/>
                </a:solidFill>
                <a:latin typeface="Calibri" panose="020F0502020204030204" pitchFamily="34" charset="0"/>
                <a:cs typeface="Calibri" panose="020F0502020204030204" pitchFamily="34" charset="0"/>
              </a:rPr>
              <a:t> per </a:t>
            </a:r>
            <a:r>
              <a:rPr lang="de-DE" sz="2400" dirty="0" err="1">
                <a:solidFill>
                  <a:schemeClr val="bg1"/>
                </a:solidFill>
                <a:latin typeface="Calibri" panose="020F0502020204030204" pitchFamily="34" charset="0"/>
                <a:cs typeface="Calibri" panose="020F0502020204030204" pitchFamily="34" charset="0"/>
              </a:rPr>
              <a:t>shift</a:t>
            </a:r>
            <a:r>
              <a:rPr lang="de-DE" sz="2400" dirty="0">
                <a:solidFill>
                  <a:schemeClr val="bg1"/>
                </a:solidFill>
                <a:latin typeface="Calibri" panose="020F0502020204030204" pitchFamily="34" charset="0"/>
                <a:cs typeface="Calibri" panose="020F0502020204030204" pitchFamily="34" charset="0"/>
              </a:rPr>
              <a:t>  </a:t>
            </a:r>
            <a:br>
              <a:rPr lang="de-DE" sz="2400" dirty="0">
                <a:solidFill>
                  <a:schemeClr val="bg1"/>
                </a:solidFill>
                <a:latin typeface="Calibri" panose="020F0502020204030204" pitchFamily="34" charset="0"/>
                <a:cs typeface="Calibri" panose="020F0502020204030204" pitchFamily="34" charset="0"/>
              </a:rPr>
            </a:b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up</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to</a:t>
            </a:r>
            <a:r>
              <a:rPr lang="de-DE" sz="2400" dirty="0">
                <a:solidFill>
                  <a:schemeClr val="bg1"/>
                </a:solidFill>
                <a:latin typeface="Calibri" panose="020F0502020204030204" pitchFamily="34" charset="0"/>
                <a:cs typeface="Calibri" panose="020F0502020204030204" pitchFamily="34" charset="0"/>
              </a:rPr>
              <a:t> </a:t>
            </a:r>
            <a:r>
              <a:rPr lang="de-DE" sz="2400" b="1" dirty="0">
                <a:solidFill>
                  <a:schemeClr val="bg1"/>
                </a:solidFill>
                <a:latin typeface="Calibri" panose="020F0502020204030204" pitchFamily="34" charset="0"/>
                <a:cs typeface="Calibri" panose="020F0502020204030204" pitchFamily="34" charset="0"/>
              </a:rPr>
              <a:t>16 </a:t>
            </a:r>
            <a:r>
              <a:rPr lang="de-DE" sz="2400" b="1" dirty="0" err="1">
                <a:solidFill>
                  <a:schemeClr val="bg1"/>
                </a:solidFill>
                <a:latin typeface="Calibri" panose="020F0502020204030204" pitchFamily="34" charset="0"/>
                <a:cs typeface="Calibri" panose="020F0502020204030204" pitchFamily="34" charset="0"/>
              </a:rPr>
              <a:t>hrs</a:t>
            </a:r>
            <a:r>
              <a:rPr lang="de-DE" sz="2400" b="1" dirty="0">
                <a:solidFill>
                  <a:schemeClr val="bg1"/>
                </a:solidFill>
                <a:latin typeface="Calibri" panose="020F0502020204030204" pitchFamily="34" charset="0"/>
                <a:cs typeface="Calibri" panose="020F0502020204030204" pitchFamily="34" charset="0"/>
              </a:rPr>
              <a:t> </a:t>
            </a:r>
            <a:r>
              <a:rPr lang="de-DE" sz="2400" b="1" dirty="0" err="1">
                <a:solidFill>
                  <a:schemeClr val="bg1"/>
                </a:solidFill>
                <a:latin typeface="Calibri" panose="020F0502020204030204" pitchFamily="34" charset="0"/>
                <a:cs typeface="Calibri" panose="020F0502020204030204" pitchFamily="34" charset="0"/>
              </a:rPr>
              <a:t>of</a:t>
            </a:r>
            <a:r>
              <a:rPr lang="de-DE" sz="2400" b="1" dirty="0">
                <a:solidFill>
                  <a:schemeClr val="bg1"/>
                </a:solidFill>
                <a:latin typeface="Calibri" panose="020F0502020204030204" pitchFamily="34" charset="0"/>
                <a:cs typeface="Calibri" panose="020F0502020204030204" pitchFamily="34" charset="0"/>
              </a:rPr>
              <a:t> </a:t>
            </a:r>
            <a:r>
              <a:rPr lang="de-DE" sz="2400" b="1" dirty="0" err="1">
                <a:solidFill>
                  <a:schemeClr val="bg1"/>
                </a:solidFill>
                <a:latin typeface="Calibri" panose="020F0502020204030204" pitchFamily="34" charset="0"/>
                <a:cs typeface="Calibri" panose="020F0502020204030204" pitchFamily="34" charset="0"/>
              </a:rPr>
              <a:t>content</a:t>
            </a:r>
            <a:r>
              <a:rPr lang="de-DE" sz="2400" b="1" dirty="0">
                <a:solidFill>
                  <a:schemeClr val="bg1"/>
                </a:solidFill>
                <a:latin typeface="Calibri" panose="020F0502020204030204" pitchFamily="34" charset="0"/>
                <a:cs typeface="Calibri" panose="020F0502020204030204" pitchFamily="34" charset="0"/>
              </a:rPr>
              <a:t> per </a:t>
            </a:r>
            <a:r>
              <a:rPr lang="de-DE" sz="2400" b="1" dirty="0" err="1">
                <a:solidFill>
                  <a:schemeClr val="bg1"/>
                </a:solidFill>
                <a:latin typeface="Calibri" panose="020F0502020204030204" pitchFamily="34" charset="0"/>
                <a:cs typeface="Calibri" panose="020F0502020204030204" pitchFamily="34" charset="0"/>
              </a:rPr>
              <a:t>day</a:t>
            </a:r>
            <a:endParaRPr lang="de-DE" sz="2400" b="1" dirty="0">
              <a:solidFill>
                <a:schemeClr val="bg1"/>
              </a:solidFill>
              <a:latin typeface="Calibri" panose="020F0502020204030204" pitchFamily="34" charset="0"/>
              <a:cs typeface="Calibri" panose="020F0502020204030204" pitchFamily="34" charset="0"/>
            </a:endParaRPr>
          </a:p>
        </p:txBody>
      </p:sp>
      <p:sp>
        <p:nvSpPr>
          <p:cNvPr id="8" name="Inhaltsplatzhalter 2"/>
          <p:cNvSpPr txBox="1">
            <a:spLocks/>
          </p:cNvSpPr>
          <p:nvPr/>
        </p:nvSpPr>
        <p:spPr>
          <a:xfrm>
            <a:off x="4229562" y="1429985"/>
            <a:ext cx="4516344" cy="1143539"/>
          </a:xfrm>
          <a:prstGeom prst="rect">
            <a:avLst/>
          </a:prstGeom>
        </p:spPr>
        <p:txBody>
          <a:bodyPr vert="horz" lIns="0" tIns="0" rIns="0" bIns="0" rtlCol="0">
            <a:noAutofit/>
          </a:bodyPr>
          <a:lstStyle>
            <a:lvl1pPr marL="480060" indent="-480060" algn="l" defTabSz="1234440" rtl="0" eaLnBrk="1" latinLnBrk="0" hangingPunct="1">
              <a:lnSpc>
                <a:spcPct val="90000"/>
              </a:lnSpc>
              <a:spcBef>
                <a:spcPts val="1620"/>
              </a:spcBef>
              <a:spcAft>
                <a:spcPts val="0"/>
              </a:spcAft>
              <a:buSzPct val="84000"/>
              <a:buFontTx/>
              <a:buBlip>
                <a:blip r:embed="rId3"/>
              </a:buBlip>
              <a:defRPr sz="3200" kern="1200">
                <a:solidFill>
                  <a:schemeClr val="tx1"/>
                </a:solidFill>
                <a:latin typeface="Arial" pitchFamily="34" charset="0"/>
                <a:ea typeface="+mn-ea"/>
                <a:cs typeface="Arial" pitchFamily="34" charset="0"/>
              </a:defRPr>
            </a:lvl1pPr>
            <a:lvl2pPr marL="972979" indent="-492919" algn="l" defTabSz="1234440" rtl="0" eaLnBrk="1" latinLnBrk="0" hangingPunct="1">
              <a:lnSpc>
                <a:spcPct val="90000"/>
              </a:lnSpc>
              <a:spcBef>
                <a:spcPts val="810"/>
              </a:spcBef>
              <a:spcAft>
                <a:spcPts val="0"/>
              </a:spcAft>
              <a:buSzPct val="84000"/>
              <a:buFontTx/>
              <a:buBlip>
                <a:blip r:embed="rId3"/>
              </a:buBlip>
              <a:defRPr sz="2800" kern="1200">
                <a:solidFill>
                  <a:schemeClr val="tx1"/>
                </a:solidFill>
                <a:latin typeface="Arial" pitchFamily="34" charset="0"/>
                <a:ea typeface="+mn-ea"/>
                <a:cs typeface="Arial" pitchFamily="34" charset="0"/>
              </a:defRPr>
            </a:lvl2pPr>
            <a:lvl3pPr marL="1333024" indent="-360045" algn="l" defTabSz="1234440" rtl="0" eaLnBrk="1" latinLnBrk="0" hangingPunct="1">
              <a:lnSpc>
                <a:spcPct val="90000"/>
              </a:lnSpc>
              <a:spcBef>
                <a:spcPts val="405"/>
              </a:spcBef>
              <a:spcAft>
                <a:spcPts val="0"/>
              </a:spcAft>
              <a:buSzPct val="84000"/>
              <a:buFontTx/>
              <a:buBlip>
                <a:blip r:embed="rId3"/>
              </a:buBlip>
              <a:defRPr sz="2400" kern="1200">
                <a:solidFill>
                  <a:schemeClr val="tx1"/>
                </a:solidFill>
                <a:latin typeface="Arial" pitchFamily="34" charset="0"/>
                <a:ea typeface="+mn-ea"/>
                <a:cs typeface="Arial" pitchFamily="34" charset="0"/>
              </a:defRPr>
            </a:lvl3pPr>
            <a:lvl4pPr marL="1573054" indent="-240030" algn="l" defTabSz="1234440" rtl="0" eaLnBrk="1" latinLnBrk="0" hangingPunct="1">
              <a:lnSpc>
                <a:spcPct val="90000"/>
              </a:lnSpc>
              <a:spcBef>
                <a:spcPts val="405"/>
              </a:spcBef>
              <a:spcAft>
                <a:spcPts val="0"/>
              </a:spcAft>
              <a:buSzPct val="84000"/>
              <a:buFontTx/>
              <a:buBlip>
                <a:blip r:embed="rId3"/>
              </a:buBlip>
              <a:defRPr sz="2000" kern="1200">
                <a:solidFill>
                  <a:schemeClr val="tx1"/>
                </a:solidFill>
                <a:latin typeface="Arial" pitchFamily="34" charset="0"/>
                <a:ea typeface="+mn-ea"/>
                <a:cs typeface="Arial" pitchFamily="34" charset="0"/>
              </a:defRPr>
            </a:lvl4pPr>
            <a:lvl5pPr marL="1933099" indent="-240030" algn="l" defTabSz="1234440" rtl="0" eaLnBrk="1" latinLnBrk="0" hangingPunct="1">
              <a:lnSpc>
                <a:spcPct val="90000"/>
              </a:lnSpc>
              <a:spcBef>
                <a:spcPts val="270"/>
              </a:spcBef>
              <a:spcAft>
                <a:spcPts val="0"/>
              </a:spcAft>
              <a:buSzPct val="84000"/>
              <a:buFontTx/>
              <a:buBlip>
                <a:blip r:embed="rId3"/>
              </a:buBlip>
              <a:defRPr sz="1600" kern="1200">
                <a:solidFill>
                  <a:schemeClr val="tx1"/>
                </a:solidFill>
                <a:latin typeface="Arial" pitchFamily="34" charset="0"/>
                <a:ea typeface="+mn-ea"/>
                <a:cs typeface="Arial" pitchFamily="34" charset="0"/>
              </a:defRPr>
            </a:lvl5pPr>
            <a:lvl6pPr marL="339471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nSpc>
                <a:spcPct val="100000"/>
              </a:lnSpc>
              <a:spcBef>
                <a:spcPts val="0"/>
              </a:spcBef>
              <a:buNone/>
            </a:pPr>
            <a:r>
              <a:rPr lang="de-DE" sz="2400" dirty="0">
                <a:solidFill>
                  <a:schemeClr val="bg1"/>
                </a:solidFill>
                <a:latin typeface="Calibri" panose="020F0502020204030204" pitchFamily="34" charset="0"/>
                <a:cs typeface="Calibri" panose="020F0502020204030204" pitchFamily="34" charset="0"/>
              </a:rPr>
              <a:t>QC </a:t>
            </a:r>
            <a:r>
              <a:rPr lang="de-DE" sz="2400" dirty="0" err="1">
                <a:solidFill>
                  <a:schemeClr val="bg1"/>
                </a:solidFill>
                <a:latin typeface="Calibri" panose="020F0502020204030204" pitchFamily="34" charset="0"/>
                <a:cs typeface="Calibri" panose="020F0502020204030204" pitchFamily="34" charset="0"/>
              </a:rPr>
              <a:t>Operations</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dirty="0">
                <a:solidFill>
                  <a:schemeClr val="bg1"/>
                </a:solidFill>
                <a:latin typeface="Calibri" panose="020F0502020204030204" pitchFamily="34" charset="0"/>
                <a:cs typeface="Calibri" panose="020F0502020204030204" pitchFamily="34" charset="0"/>
              </a:rPr>
              <a:t>2 FT QC </a:t>
            </a:r>
            <a:r>
              <a:rPr lang="de-DE" sz="2400" dirty="0" err="1">
                <a:solidFill>
                  <a:schemeClr val="bg1"/>
                </a:solidFill>
                <a:latin typeface="Calibri" panose="020F0502020204030204" pitchFamily="34" charset="0"/>
                <a:cs typeface="Calibri" panose="020F0502020204030204" pitchFamily="34" charset="0"/>
              </a:rPr>
              <a:t>Specialists</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dirty="0">
                <a:solidFill>
                  <a:schemeClr val="bg1"/>
                </a:solidFill>
                <a:latin typeface="Calibri" panose="020F0502020204030204" pitchFamily="34" charset="0"/>
                <a:cs typeface="Calibri" panose="020F0502020204030204" pitchFamily="34" charset="0"/>
              </a:rPr>
              <a:t>QC </a:t>
            </a:r>
            <a:r>
              <a:rPr lang="de-DE" sz="2400" dirty="0" err="1">
                <a:solidFill>
                  <a:schemeClr val="bg1"/>
                </a:solidFill>
                <a:latin typeface="Calibri" panose="020F0502020204030204" pitchFamily="34" charset="0"/>
                <a:cs typeface="Calibri" panose="020F0502020204030204" pitchFamily="34" charset="0"/>
              </a:rPr>
              <a:t>of</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overscan</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and</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crop</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version</a:t>
            </a:r>
            <a:r>
              <a:rPr lang="de-DE" sz="2400" dirty="0">
                <a:solidFill>
                  <a:schemeClr val="bg1"/>
                </a:solidFill>
                <a:latin typeface="Calibri" panose="020F0502020204030204" pitchFamily="34" charset="0"/>
                <a:cs typeface="Calibri" panose="020F0502020204030204" pitchFamily="34" charset="0"/>
              </a:rPr>
              <a:t> = </a:t>
            </a:r>
            <a:r>
              <a:rPr lang="de-DE" sz="2400" dirty="0" err="1">
                <a:solidFill>
                  <a:schemeClr val="bg1"/>
                </a:solidFill>
                <a:latin typeface="Calibri" panose="020F0502020204030204" pitchFamily="34" charset="0"/>
                <a:cs typeface="Calibri" panose="020F0502020204030204" pitchFamily="34" charset="0"/>
              </a:rPr>
              <a:t>up</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to</a:t>
            </a:r>
            <a:r>
              <a:rPr lang="de-DE" sz="2400" dirty="0">
                <a:solidFill>
                  <a:schemeClr val="bg1"/>
                </a:solidFill>
                <a:latin typeface="Calibri" panose="020F0502020204030204" pitchFamily="34" charset="0"/>
                <a:cs typeface="Calibri" panose="020F0502020204030204" pitchFamily="34" charset="0"/>
              </a:rPr>
              <a:t> 32hrs </a:t>
            </a:r>
            <a:r>
              <a:rPr lang="de-DE" sz="2400" dirty="0" err="1">
                <a:solidFill>
                  <a:schemeClr val="bg1"/>
                </a:solidFill>
                <a:latin typeface="Calibri" panose="020F0502020204030204" pitchFamily="34" charset="0"/>
                <a:cs typeface="Calibri" panose="020F0502020204030204" pitchFamily="34" charset="0"/>
              </a:rPr>
              <a:t>of</a:t>
            </a:r>
            <a:r>
              <a:rPr lang="de-DE" sz="2400" dirty="0">
                <a:solidFill>
                  <a:schemeClr val="bg1"/>
                </a:solidFill>
                <a:latin typeface="Calibri" panose="020F0502020204030204" pitchFamily="34" charset="0"/>
                <a:cs typeface="Calibri" panose="020F0502020204030204" pitchFamily="34" charset="0"/>
              </a:rPr>
              <a:t> QC </a:t>
            </a:r>
            <a:r>
              <a:rPr lang="de-DE" sz="2400" dirty="0" err="1">
                <a:solidFill>
                  <a:schemeClr val="bg1"/>
                </a:solidFill>
                <a:latin typeface="Calibri" panose="020F0502020204030204" pitchFamily="34" charset="0"/>
                <a:cs typeface="Calibri" panose="020F0502020204030204" pitchFamily="34" charset="0"/>
              </a:rPr>
              <a:t>content</a:t>
            </a:r>
            <a:r>
              <a:rPr lang="de-DE" sz="2400" dirty="0">
                <a:solidFill>
                  <a:schemeClr val="bg1"/>
                </a:solidFill>
                <a:latin typeface="Calibri" panose="020F0502020204030204" pitchFamily="34" charset="0"/>
                <a:cs typeface="Calibri" panose="020F0502020204030204" pitchFamily="34" charset="0"/>
              </a:rPr>
              <a:t> per </a:t>
            </a:r>
            <a:r>
              <a:rPr lang="de-DE" sz="2400" dirty="0" err="1">
                <a:solidFill>
                  <a:schemeClr val="bg1"/>
                </a:solidFill>
                <a:latin typeface="Calibri" panose="020F0502020204030204" pitchFamily="34" charset="0"/>
                <a:cs typeface="Calibri" panose="020F0502020204030204" pitchFamily="34" charset="0"/>
              </a:rPr>
              <a:t>day</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dirty="0">
                <a:solidFill>
                  <a:schemeClr val="bg1"/>
                </a:solidFill>
                <a:latin typeface="Calibri" panose="020F0502020204030204" pitchFamily="34" charset="0"/>
                <a:cs typeface="Calibri" panose="020F0502020204030204" pitchFamily="34" charset="0"/>
              </a:rPr>
              <a:t>3 </a:t>
            </a:r>
            <a:r>
              <a:rPr lang="de-DE" sz="2400" dirty="0" err="1">
                <a:solidFill>
                  <a:schemeClr val="bg1"/>
                </a:solidFill>
                <a:latin typeface="Calibri" panose="020F0502020204030204" pitchFamily="34" charset="0"/>
                <a:cs typeface="Calibri" panose="020F0502020204030204" pitchFamily="34" charset="0"/>
              </a:rPr>
              <a:t>VidiCert</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Analyzers</a:t>
            </a:r>
            <a:r>
              <a:rPr lang="de-DE" sz="2400" dirty="0">
                <a:solidFill>
                  <a:schemeClr val="bg1"/>
                </a:solidFill>
                <a:latin typeface="Calibri" panose="020F0502020204030204" pitchFamily="34" charset="0"/>
                <a:cs typeface="Calibri" panose="020F0502020204030204" pitchFamily="34" charset="0"/>
              </a:rPr>
              <a:t>,  2 VidiCert Summary </a:t>
            </a:r>
            <a:r>
              <a:rPr lang="de-DE" sz="2400" dirty="0" err="1">
                <a:solidFill>
                  <a:schemeClr val="bg1"/>
                </a:solidFill>
                <a:latin typeface="Calibri" panose="020F0502020204030204" pitchFamily="34" charset="0"/>
                <a:cs typeface="Calibri" panose="020F0502020204030204" pitchFamily="34" charset="0"/>
              </a:rPr>
              <a:t>stations</a:t>
            </a:r>
            <a:endParaRPr lang="de-DE" sz="2400" dirty="0">
              <a:solidFill>
                <a:schemeClr val="bg1"/>
              </a:solidFill>
              <a:latin typeface="Calibri" panose="020F0502020204030204" pitchFamily="34" charset="0"/>
              <a:cs typeface="Calibri" panose="020F0502020204030204" pitchFamily="34" charset="0"/>
            </a:endParaRPr>
          </a:p>
          <a:p>
            <a:pPr lvl="1">
              <a:lnSpc>
                <a:spcPct val="100000"/>
              </a:lnSpc>
              <a:spcBef>
                <a:spcPts val="397"/>
              </a:spcBef>
              <a:buFont typeface="Arial" charset="0"/>
              <a:buChar char="•"/>
            </a:pPr>
            <a:r>
              <a:rPr lang="de-DE" sz="2400" dirty="0" err="1">
                <a:solidFill>
                  <a:schemeClr val="bg1"/>
                </a:solidFill>
                <a:latin typeface="Calibri" panose="020F0502020204030204" pitchFamily="34" charset="0"/>
                <a:cs typeface="Calibri" panose="020F0502020204030204" pitchFamily="34" charset="0"/>
              </a:rPr>
              <a:t>Current</a:t>
            </a:r>
            <a:r>
              <a:rPr lang="de-DE" sz="2400" dirty="0">
                <a:solidFill>
                  <a:schemeClr val="bg1"/>
                </a:solidFill>
                <a:latin typeface="Calibri" panose="020F0502020204030204" pitchFamily="34" charset="0"/>
                <a:cs typeface="Calibri" panose="020F0502020204030204" pitchFamily="34" charset="0"/>
              </a:rPr>
              <a:t> </a:t>
            </a:r>
            <a:r>
              <a:rPr lang="de-DE" sz="2400" b="1" dirty="0">
                <a:solidFill>
                  <a:schemeClr val="bg1"/>
                </a:solidFill>
                <a:latin typeface="Calibri" panose="020F0502020204030204" pitchFamily="34" charset="0"/>
                <a:cs typeface="Calibri" panose="020F0502020204030204" pitchFamily="34" charset="0"/>
              </a:rPr>
              <a:t>QC </a:t>
            </a:r>
            <a:r>
              <a:rPr lang="de-DE" sz="2400" b="1" dirty="0" err="1">
                <a:solidFill>
                  <a:schemeClr val="bg1"/>
                </a:solidFill>
                <a:latin typeface="Calibri" panose="020F0502020204030204" pitchFamily="34" charset="0"/>
                <a:cs typeface="Calibri" panose="020F0502020204030204" pitchFamily="34" charset="0"/>
              </a:rPr>
              <a:t>throughput</a:t>
            </a:r>
            <a:r>
              <a:rPr lang="de-DE" sz="2400" dirty="0">
                <a:solidFill>
                  <a:schemeClr val="bg1"/>
                </a:solidFill>
                <a:latin typeface="Calibri" panose="020F0502020204030204" pitchFamily="34" charset="0"/>
                <a:cs typeface="Calibri" panose="020F0502020204030204" pitchFamily="34" charset="0"/>
              </a:rPr>
              <a:t>: </a:t>
            </a:r>
            <a:r>
              <a:rPr lang="de-DE" sz="2400" b="1" dirty="0">
                <a:solidFill>
                  <a:schemeClr val="bg1"/>
                </a:solidFill>
                <a:latin typeface="Calibri" panose="020F0502020204030204" pitchFamily="34" charset="0"/>
                <a:cs typeface="Calibri" panose="020F0502020204030204" pitchFamily="34" charset="0"/>
              </a:rPr>
              <a:t>~50 </a:t>
            </a:r>
            <a:r>
              <a:rPr lang="de-DE" sz="2400" b="1" dirty="0" err="1">
                <a:solidFill>
                  <a:schemeClr val="bg1"/>
                </a:solidFill>
                <a:latin typeface="Calibri" panose="020F0502020204030204" pitchFamily="34" charset="0"/>
                <a:cs typeface="Calibri" panose="020F0502020204030204" pitchFamily="34" charset="0"/>
              </a:rPr>
              <a:t>files</a:t>
            </a:r>
            <a:r>
              <a:rPr lang="de-DE" sz="2400" b="1" dirty="0">
                <a:solidFill>
                  <a:schemeClr val="bg1"/>
                </a:solidFill>
                <a:latin typeface="Calibri" panose="020F0502020204030204" pitchFamily="34" charset="0"/>
                <a:cs typeface="Calibri" panose="020F0502020204030204" pitchFamily="34" charset="0"/>
              </a:rPr>
              <a:t> = 15 </a:t>
            </a:r>
            <a:r>
              <a:rPr lang="de-DE" sz="2400" b="1" dirty="0" err="1">
                <a:solidFill>
                  <a:schemeClr val="bg1"/>
                </a:solidFill>
                <a:latin typeface="Calibri" panose="020F0502020204030204" pitchFamily="34" charset="0"/>
                <a:cs typeface="Calibri" panose="020F0502020204030204" pitchFamily="34" charset="0"/>
              </a:rPr>
              <a:t>hrs</a:t>
            </a:r>
            <a:r>
              <a:rPr lang="de-DE" sz="2400" b="1" dirty="0">
                <a:solidFill>
                  <a:schemeClr val="bg1"/>
                </a:solidFill>
                <a:latin typeface="Calibri" panose="020F0502020204030204" pitchFamily="34" charset="0"/>
                <a:cs typeface="Calibri" panose="020F0502020204030204" pitchFamily="34" charset="0"/>
              </a:rPr>
              <a:t> per </a:t>
            </a:r>
            <a:r>
              <a:rPr lang="de-DE" sz="2400" b="1" dirty="0" err="1">
                <a:solidFill>
                  <a:schemeClr val="bg1"/>
                </a:solidFill>
                <a:latin typeface="Calibri" panose="020F0502020204030204" pitchFamily="34" charset="0"/>
                <a:cs typeface="Calibri" panose="020F0502020204030204" pitchFamily="34" charset="0"/>
              </a:rPr>
              <a:t>person</a:t>
            </a:r>
            <a:r>
              <a:rPr lang="de-DE" sz="2400" b="1" dirty="0">
                <a:solidFill>
                  <a:schemeClr val="bg1"/>
                </a:solidFill>
                <a:latin typeface="Calibri" panose="020F0502020204030204" pitchFamily="34" charset="0"/>
                <a:cs typeface="Calibri" panose="020F0502020204030204" pitchFamily="34" charset="0"/>
              </a:rPr>
              <a:t> </a:t>
            </a:r>
            <a:r>
              <a:rPr lang="de-DE" sz="2400" dirty="0">
                <a:solidFill>
                  <a:schemeClr val="bg1"/>
                </a:solidFill>
                <a:latin typeface="Calibri" panose="020F0502020204030204" pitchFamily="34" charset="0"/>
                <a:cs typeface="Calibri" panose="020F0502020204030204" pitchFamily="34" charset="0"/>
              </a:rPr>
              <a:t>in a 8 </a:t>
            </a:r>
            <a:r>
              <a:rPr lang="de-DE" sz="2400" dirty="0" err="1">
                <a:solidFill>
                  <a:schemeClr val="bg1"/>
                </a:solidFill>
                <a:latin typeface="Calibri" panose="020F0502020204030204" pitchFamily="34" charset="0"/>
                <a:cs typeface="Calibri" panose="020F0502020204030204" pitchFamily="34" charset="0"/>
              </a:rPr>
              <a:t>hours</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shift</a:t>
            </a:r>
            <a:endParaRPr lang="de-DE" sz="2400" dirty="0">
              <a:solidFill>
                <a:schemeClr val="bg1"/>
              </a:solidFill>
              <a:latin typeface="Calibri" panose="020F0502020204030204" pitchFamily="34" charset="0"/>
              <a:cs typeface="Calibri" panose="020F0502020204030204" pitchFamily="34" charset="0"/>
            </a:endParaRPr>
          </a:p>
          <a:p>
            <a:pPr marL="480060" lvl="1" indent="0">
              <a:lnSpc>
                <a:spcPct val="100000"/>
              </a:lnSpc>
              <a:spcBef>
                <a:spcPts val="397"/>
              </a:spcBef>
              <a:buNone/>
            </a:pPr>
            <a:endParaRPr lang="de-DE" sz="2000" dirty="0">
              <a:solidFill>
                <a:schemeClr val="bg1"/>
              </a:solidFill>
            </a:endParaRPr>
          </a:p>
        </p:txBody>
      </p:sp>
    </p:spTree>
    <p:extLst>
      <p:ext uri="{BB962C8B-B14F-4D97-AF65-F5344CB8AC3E}">
        <p14:creationId xmlns:p14="http://schemas.microsoft.com/office/powerpoint/2010/main" val="3194444338"/>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290403" y="105324"/>
            <a:ext cx="4793194" cy="1088495"/>
          </a:xfrm>
        </p:spPr>
        <p:txBody>
          <a:bodyPr>
            <a:normAutofit/>
          </a:bodyPr>
          <a:lstStyle/>
          <a:p>
            <a:pPr lvl="1" algn="l" defTabSz="816420" rtl="0">
              <a:lnSpc>
                <a:spcPct val="90000"/>
              </a:lnSpc>
              <a:spcBef>
                <a:spcPct val="0"/>
              </a:spcBef>
            </a:pPr>
            <a:r>
              <a:rPr lang="en-US" noProof="0" dirty="0"/>
              <a:t/>
            </a:r>
            <a:br>
              <a:rPr lang="en-US" noProof="0" dirty="0"/>
            </a:br>
            <a:r>
              <a:rPr lang="en-US" sz="3800" noProof="0" dirty="0">
                <a:solidFill>
                  <a:schemeClr val="bg1"/>
                </a:solidFill>
                <a:latin typeface="Calibri" panose="020F0502020204030204" pitchFamily="34" charset="0"/>
                <a:ea typeface="BentonSansComp" charset="0"/>
                <a:cs typeface="Calibri" panose="020F0502020204030204" pitchFamily="34" charset="0"/>
              </a:rPr>
              <a:t>Film </a:t>
            </a:r>
            <a:r>
              <a:rPr lang="en-US" sz="3800" dirty="0">
                <a:solidFill>
                  <a:schemeClr val="bg1"/>
                </a:solidFill>
                <a:latin typeface="Calibri" panose="020F0502020204030204" pitchFamily="34" charset="0"/>
                <a:ea typeface="BentonSansComp" charset="0"/>
                <a:cs typeface="Calibri" panose="020F0502020204030204" pitchFamily="34" charset="0"/>
              </a:rPr>
              <a:t>QC Workflow</a:t>
            </a:r>
            <a:endParaRPr lang="en-US" sz="3800" kern="1200" dirty="0">
              <a:solidFill>
                <a:schemeClr val="bg1"/>
              </a:solidFill>
              <a:latin typeface="Calibri" panose="020F0502020204030204" pitchFamily="34" charset="0"/>
              <a:ea typeface="BentonSansComp" charset="0"/>
              <a:cs typeface="Calibri" panose="020F0502020204030204" pitchFamily="34" charset="0"/>
            </a:endParaRPr>
          </a:p>
        </p:txBody>
      </p:sp>
      <p:pic>
        <p:nvPicPr>
          <p:cNvPr id="4" name="Picture 3">
            <a:extLst>
              <a:ext uri="{FF2B5EF4-FFF2-40B4-BE49-F238E27FC236}">
                <a16:creationId xmlns:a16="http://schemas.microsoft.com/office/drawing/2014/main" xmlns="" id="{CE04DC23-BDE4-D94F-A13C-1457557343DC}"/>
              </a:ext>
            </a:extLst>
          </p:cNvPr>
          <p:cNvPicPr>
            <a:picLocks noChangeAspect="1"/>
          </p:cNvPicPr>
          <p:nvPr/>
        </p:nvPicPr>
        <p:blipFill>
          <a:blip r:embed="rId3"/>
          <a:stretch>
            <a:fillRect/>
          </a:stretch>
        </p:blipFill>
        <p:spPr>
          <a:xfrm>
            <a:off x="290403" y="1527452"/>
            <a:ext cx="8697764" cy="3007478"/>
          </a:xfrm>
          <a:prstGeom prst="rect">
            <a:avLst/>
          </a:prstGeom>
        </p:spPr>
      </p:pic>
    </p:spTree>
    <p:extLst>
      <p:ext uri="{BB962C8B-B14F-4D97-AF65-F5344CB8AC3E}">
        <p14:creationId xmlns:p14="http://schemas.microsoft.com/office/powerpoint/2010/main" val="3348565421"/>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290403" y="105324"/>
            <a:ext cx="4793194" cy="1088495"/>
          </a:xfrm>
        </p:spPr>
        <p:txBody>
          <a:bodyPr>
            <a:normAutofit/>
          </a:bodyPr>
          <a:lstStyle/>
          <a:p>
            <a:pPr lvl="1" algn="l" defTabSz="816420" rtl="0">
              <a:lnSpc>
                <a:spcPct val="90000"/>
              </a:lnSpc>
              <a:spcBef>
                <a:spcPct val="0"/>
              </a:spcBef>
            </a:pPr>
            <a:r>
              <a:rPr lang="en-US" noProof="0" dirty="0"/>
              <a:t/>
            </a:r>
            <a:br>
              <a:rPr lang="en-US" noProof="0" dirty="0"/>
            </a:br>
            <a:r>
              <a:rPr lang="en-US" sz="3800" noProof="0" dirty="0">
                <a:solidFill>
                  <a:schemeClr val="bg1"/>
                </a:solidFill>
                <a:latin typeface="Calibri" panose="020F0502020204030204" pitchFamily="34" charset="0"/>
                <a:ea typeface="BentonSansComp" charset="0"/>
                <a:cs typeface="Calibri" panose="020F0502020204030204" pitchFamily="34" charset="0"/>
              </a:rPr>
              <a:t>Film </a:t>
            </a:r>
            <a:r>
              <a:rPr lang="en-US" sz="3800" dirty="0">
                <a:solidFill>
                  <a:schemeClr val="bg1"/>
                </a:solidFill>
                <a:latin typeface="Calibri" panose="020F0502020204030204" pitchFamily="34" charset="0"/>
                <a:ea typeface="BentonSansComp" charset="0"/>
                <a:cs typeface="Calibri" panose="020F0502020204030204" pitchFamily="34" charset="0"/>
              </a:rPr>
              <a:t>QC Workflow</a:t>
            </a:r>
            <a:endParaRPr lang="en-US" sz="3800" kern="1200" dirty="0">
              <a:solidFill>
                <a:schemeClr val="bg1"/>
              </a:solidFill>
              <a:latin typeface="Calibri" panose="020F0502020204030204" pitchFamily="34" charset="0"/>
              <a:ea typeface="BentonSansComp" charset="0"/>
              <a:cs typeface="Calibri" panose="020F0502020204030204" pitchFamily="34" charset="0"/>
            </a:endParaRPr>
          </a:p>
        </p:txBody>
      </p:sp>
      <p:pic>
        <p:nvPicPr>
          <p:cNvPr id="10"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03" y="3456410"/>
            <a:ext cx="2033076" cy="1144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6" name="Objekt 3">
            <a:extLst>
              <a:ext uri="{FF2B5EF4-FFF2-40B4-BE49-F238E27FC236}">
                <a16:creationId xmlns:a16="http://schemas.microsoft.com/office/drawing/2014/main" xmlns="" id="{C0916B90-77A4-5E4A-BDD8-9A776C9E8B13}"/>
              </a:ext>
            </a:extLst>
          </p:cNvPr>
          <p:cNvGraphicFramePr>
            <a:graphicFrameLocks noChangeAspect="1"/>
          </p:cNvGraphicFramePr>
          <p:nvPr>
            <p:extLst/>
          </p:nvPr>
        </p:nvGraphicFramePr>
        <p:xfrm>
          <a:off x="290403" y="1736333"/>
          <a:ext cx="8699163" cy="1992113"/>
        </p:xfrm>
        <a:graphic>
          <a:graphicData uri="http://schemas.openxmlformats.org/presentationml/2006/ole">
            <mc:AlternateContent xmlns:mc="http://schemas.openxmlformats.org/markup-compatibility/2006">
              <mc:Choice xmlns:v="urn:schemas-microsoft-com:vml" Requires="v">
                <p:oleObj spid="_x0000_s3078" name="Visio" r:id="rId5" imgW="13883359" imgH="3179581" progId="Visio.Drawing.11">
                  <p:embed/>
                </p:oleObj>
              </mc:Choice>
              <mc:Fallback>
                <p:oleObj name="Visio" r:id="rId5" imgW="13883359" imgH="3179581" progId="Visio.Drawing.11">
                  <p:embed/>
                  <p:pic>
                    <p:nvPicPr>
                      <p:cNvPr id="6" name="Objekt 3">
                        <a:extLst>
                          <a:ext uri="{FF2B5EF4-FFF2-40B4-BE49-F238E27FC236}">
                            <a16:creationId xmlns:a16="http://schemas.microsoft.com/office/drawing/2014/main" xmlns="" id="{C0916B90-77A4-5E4A-BDD8-9A776C9E8B13}"/>
                          </a:ext>
                        </a:extLst>
                      </p:cNvPr>
                      <p:cNvPicPr/>
                      <p:nvPr/>
                    </p:nvPicPr>
                    <p:blipFill>
                      <a:blip r:embed="rId6"/>
                      <a:stretch>
                        <a:fillRect/>
                      </a:stretch>
                    </p:blipFill>
                    <p:spPr>
                      <a:xfrm>
                        <a:off x="290403" y="1736333"/>
                        <a:ext cx="8699163" cy="1992113"/>
                      </a:xfrm>
                      <a:prstGeom prst="rect">
                        <a:avLst/>
                      </a:prstGeom>
                    </p:spPr>
                  </p:pic>
                </p:oleObj>
              </mc:Fallback>
            </mc:AlternateContent>
          </a:graphicData>
        </a:graphic>
      </p:graphicFrame>
      <p:pic>
        <p:nvPicPr>
          <p:cNvPr id="11"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5263"/>
          <a:stretch/>
        </p:blipFill>
        <p:spPr>
          <a:xfrm>
            <a:off x="4289775" y="3376273"/>
            <a:ext cx="2109223" cy="1306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Users\scp\Desktop\VidiCert Logo RGB_600px.png">
            <a:extLst>
              <a:ext uri="{FF2B5EF4-FFF2-40B4-BE49-F238E27FC236}">
                <a16:creationId xmlns:a16="http://schemas.microsoft.com/office/drawing/2014/main" xmlns="" id="{828D9619-414A-294D-B0C0-93145A0C03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44570"/>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263"/>
          <a:stretch/>
        </p:blipFill>
        <p:spPr>
          <a:xfrm>
            <a:off x="714376" y="1537510"/>
            <a:ext cx="4019823" cy="2273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4992086" y="1303003"/>
            <a:ext cx="3657644" cy="5324535"/>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Confirm – Preservation </a:t>
            </a:r>
            <a:r>
              <a:rPr lang="en-US" sz="2000" dirty="0" err="1">
                <a:solidFill>
                  <a:schemeClr val="bg1"/>
                </a:solidFill>
                <a:latin typeface="Calibri" panose="020F0502020204030204" pitchFamily="34" charset="0"/>
                <a:cs typeface="Calibri" panose="020F0502020204030204" pitchFamily="34" charset="0"/>
              </a:rPr>
              <a:t>Overscan</a:t>
            </a:r>
            <a:endParaRPr lang="en-US" sz="2000" dirty="0">
              <a:solidFill>
                <a:schemeClr val="bg1"/>
              </a:solidFill>
              <a:latin typeface="Calibri" panose="020F0502020204030204" pitchFamily="34" charset="0"/>
              <a:cs typeface="Calibri" panose="020F0502020204030204" pitchFamily="34" charset="0"/>
            </a:endParaRP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Completeness</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No Image / Audio Loss</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No Image / Audio Corruption</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Playback Speed</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Film Prepared well for Scanning</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Faithful Representation of Original</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Confirm – Access Copy (Cropped)</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Minimal Frame Lines</a:t>
            </a:r>
          </a:p>
          <a:p>
            <a:pPr marL="557233" lvl="1" indent="-214321">
              <a:buFont typeface="Wingdings" panose="05000000000000000000" pitchFamily="2" charset="2"/>
              <a:buChar char="ü"/>
            </a:pPr>
            <a:r>
              <a:rPr lang="en-US" sz="2000" dirty="0">
                <a:solidFill>
                  <a:schemeClr val="bg1"/>
                </a:solidFill>
                <a:latin typeface="Calibri" panose="020F0502020204030204" pitchFamily="34" charset="0"/>
                <a:cs typeface="Calibri" panose="020F0502020204030204" pitchFamily="34" charset="0"/>
              </a:rPr>
              <a:t>Acceptable Color Correction for Dye Faded Stocks</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Create QC Report</a:t>
            </a:r>
          </a:p>
        </p:txBody>
      </p:sp>
      <p:sp>
        <p:nvSpPr>
          <p:cNvPr id="9" name="Title 8"/>
          <p:cNvSpPr>
            <a:spLocks noGrp="1"/>
          </p:cNvSpPr>
          <p:nvPr>
            <p:ph type="title"/>
          </p:nvPr>
        </p:nvSpPr>
        <p:spPr>
          <a:xfrm>
            <a:off x="714376" y="435195"/>
            <a:ext cx="8143907" cy="697673"/>
          </a:xfrm>
        </p:spPr>
        <p:txBody>
          <a:bodyPr>
            <a:normAutofit/>
          </a:bodyPr>
          <a:lstStyle/>
          <a:p>
            <a:r>
              <a:rPr lang="en-US" dirty="0">
                <a:latin typeface="Calibri" panose="020F0502020204030204" pitchFamily="34" charset="0"/>
                <a:cs typeface="Calibri" panose="020F0502020204030204" pitchFamily="34" charset="0"/>
              </a:rPr>
              <a:t>Image and Sound QC</a:t>
            </a:r>
            <a:r>
              <a:rPr lang="en-US" dirty="0"/>
              <a:t>	     </a:t>
            </a:r>
          </a:p>
        </p:txBody>
      </p:sp>
      <p:pic>
        <p:nvPicPr>
          <p:cNvPr id="5" name="Picture 2" descr="C:\Users\scp\Desktop\VidiCert Logo RGB_600px.png">
            <a:extLst>
              <a:ext uri="{FF2B5EF4-FFF2-40B4-BE49-F238E27FC236}">
                <a16:creationId xmlns:a16="http://schemas.microsoft.com/office/drawing/2014/main" xmlns="" id="{3C5900A1-C304-5945-BCAC-72BDACC757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057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lvl="1" algn="l" defTabSz="816420" rtl="0">
              <a:lnSpc>
                <a:spcPct val="90000"/>
              </a:lnSpc>
              <a:spcBef>
                <a:spcPct val="0"/>
              </a:spcBef>
            </a:pPr>
            <a:r>
              <a:rPr lang="en-US" sz="3200" kern="1200" dirty="0">
                <a:solidFill>
                  <a:schemeClr val="bg1"/>
                </a:solidFill>
                <a:latin typeface="Calibri" panose="020F0502020204030204" pitchFamily="34" charset="0"/>
                <a:ea typeface="+mj-ea"/>
                <a:cs typeface="Calibri" panose="020F0502020204030204" pitchFamily="34" charset="0"/>
              </a:rPr>
              <a:t>Image and Sound QC</a:t>
            </a:r>
            <a:br>
              <a:rPr lang="en-US" sz="3200" kern="1200" dirty="0">
                <a:solidFill>
                  <a:schemeClr val="bg1"/>
                </a:solidFill>
                <a:latin typeface="Calibri" panose="020F0502020204030204" pitchFamily="34" charset="0"/>
                <a:ea typeface="+mj-ea"/>
                <a:cs typeface="Calibri" panose="020F0502020204030204" pitchFamily="34" charset="0"/>
              </a:rPr>
            </a:br>
            <a:r>
              <a:rPr lang="en-US" sz="3200" kern="1200" dirty="0">
                <a:solidFill>
                  <a:schemeClr val="bg1"/>
                </a:solidFill>
                <a:latin typeface="Calibri" panose="020F0502020204030204" pitchFamily="34" charset="0"/>
                <a:ea typeface="+mj-ea"/>
                <a:cs typeface="Calibri" panose="020F0502020204030204" pitchFamily="34" charset="0"/>
              </a:rPr>
              <a:t>Automated Defect Detection Functions </a:t>
            </a:r>
          </a:p>
        </p:txBody>
      </p:sp>
      <p:sp>
        <p:nvSpPr>
          <p:cNvPr id="3" name="Inhaltsplatzhalter 2"/>
          <p:cNvSpPr>
            <a:spLocks noGrp="1"/>
          </p:cNvSpPr>
          <p:nvPr>
            <p:ph sz="quarter" idx="12"/>
          </p:nvPr>
        </p:nvSpPr>
        <p:spPr>
          <a:xfrm>
            <a:off x="457201" y="1561329"/>
            <a:ext cx="8143400" cy="3245450"/>
          </a:xfrm>
        </p:spPr>
        <p:txBody>
          <a:bodyPr>
            <a:noAutofit/>
          </a:bodyPr>
          <a:lstStyle/>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Gamut/Clipping (Under &amp; Over Exposure)</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Freeze Frame</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Framing Error</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Dust/Dirt/Hair Level</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Film Grain Noise Level</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Out of Focus / Blurriness Level</a:t>
            </a:r>
          </a:p>
        </p:txBody>
      </p:sp>
      <p:pic>
        <p:nvPicPr>
          <p:cNvPr id="16" name="Picture 2" descr="C:\Users\scp\Desktop\VidiCert Logo RGB_600px.png">
            <a:extLst>
              <a:ext uri="{FF2B5EF4-FFF2-40B4-BE49-F238E27FC236}">
                <a16:creationId xmlns:a16="http://schemas.microsoft.com/office/drawing/2014/main" xmlns="" id="{828D9619-414A-294D-B0C0-93145A0C03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pic>
        <p:nvPicPr>
          <p:cNvPr id="18" name="Inhaltsplatzhalter 3">
            <a:extLst>
              <a:ext uri="{FF2B5EF4-FFF2-40B4-BE49-F238E27FC236}">
                <a16:creationId xmlns:a16="http://schemas.microsoft.com/office/drawing/2014/main" xmlns="" id="{89A8E450-B2C0-9346-9AA1-B1C6FBE41D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6390" y="4371593"/>
            <a:ext cx="5054212" cy="23875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15580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MDPI Overview</a:t>
            </a:r>
          </a:p>
        </p:txBody>
      </p:sp>
      <p:sp>
        <p:nvSpPr>
          <p:cNvPr id="3" name="Content Placeholder 2"/>
          <p:cNvSpPr>
            <a:spLocks noGrp="1"/>
          </p:cNvSpPr>
          <p:nvPr>
            <p:ph idx="1"/>
          </p:nvPr>
        </p:nvSpPr>
        <p:spPr>
          <a:xfrm>
            <a:off x="1540197" y="1651293"/>
            <a:ext cx="6998558" cy="4275666"/>
          </a:xfrm>
        </p:spPr>
        <p:txBody>
          <a:bodyPr>
            <a:normAutofit lnSpcReduction="10000"/>
          </a:bodyPr>
          <a:lstStyle/>
          <a:p>
            <a:r>
              <a:rPr lang="en-US" sz="3500" dirty="0">
                <a:latin typeface="Calibri" panose="020F0502020204030204" pitchFamily="34" charset="0"/>
                <a:cs typeface="Calibri" panose="020F0502020204030204" pitchFamily="34" charset="0"/>
              </a:rPr>
              <a:t>IU scenario</a:t>
            </a:r>
          </a:p>
          <a:p>
            <a:pPr marL="457200" indent="-457200">
              <a:buFont typeface="Arial"/>
              <a:buChar char="•"/>
            </a:pPr>
            <a:r>
              <a:rPr lang="en-US" sz="2800" dirty="0">
                <a:latin typeface="Calibri" panose="020F0502020204030204" pitchFamily="34" charset="0"/>
                <a:cs typeface="Calibri" panose="020F0502020204030204" pitchFamily="34" charset="0"/>
              </a:rPr>
              <a:t>QC Resources</a:t>
            </a:r>
          </a:p>
          <a:p>
            <a:pPr marL="1200150" lvl="1" indent="-457200">
              <a:buFont typeface="Arial"/>
              <a:buChar char="•"/>
            </a:pPr>
            <a:r>
              <a:rPr lang="en-US" dirty="0">
                <a:latin typeface="Calibri" panose="020F0502020204030204" pitchFamily="34" charset="0"/>
                <a:cs typeface="Calibri" panose="020F0502020204030204" pitchFamily="34" charset="0"/>
              </a:rPr>
              <a:t>1 FTE 100%</a:t>
            </a:r>
          </a:p>
          <a:p>
            <a:pPr marL="1200150" lvl="1" indent="-457200">
              <a:buFont typeface="Arial"/>
              <a:buChar char="•"/>
            </a:pPr>
            <a:r>
              <a:rPr lang="en-US" dirty="0">
                <a:latin typeface="Calibri" panose="020F0502020204030204" pitchFamily="34" charset="0"/>
                <a:cs typeface="Calibri" panose="020F0502020204030204" pitchFamily="34" charset="0"/>
              </a:rPr>
              <a:t>1 FTE ~50%</a:t>
            </a:r>
          </a:p>
          <a:p>
            <a:pPr marL="1200150" lvl="1" indent="-457200">
              <a:buFont typeface="Arial"/>
              <a:buChar char="•"/>
            </a:pPr>
            <a:r>
              <a:rPr lang="en-US" dirty="0">
                <a:latin typeface="Calibri" panose="020F0502020204030204" pitchFamily="34" charset="0"/>
                <a:cs typeface="Calibri" panose="020F0502020204030204" pitchFamily="34" charset="0"/>
              </a:rPr>
              <a:t>1 FTE ~20%</a:t>
            </a:r>
          </a:p>
          <a:p>
            <a:pPr marL="1200150" lvl="1" indent="-457200">
              <a:buFont typeface="Arial"/>
              <a:buChar char="•"/>
            </a:pPr>
            <a:r>
              <a:rPr lang="en-US" dirty="0">
                <a:latin typeface="Calibri" panose="020F0502020204030204" pitchFamily="34" charset="0"/>
                <a:cs typeface="Calibri" panose="020F0502020204030204" pitchFamily="34" charset="0"/>
              </a:rPr>
              <a:t>2 student hourlies</a:t>
            </a:r>
          </a:p>
          <a:p>
            <a:pPr marL="1200150" lvl="1" indent="-457200">
              <a:buFont typeface="Arial"/>
              <a:buChar char="•"/>
            </a:pPr>
            <a:endParaRPr lang="en-US" sz="3200" dirty="0">
              <a:latin typeface="Calibri" panose="020F0502020204030204" pitchFamily="34" charset="0"/>
              <a:cs typeface="Calibri" panose="020F0502020204030204" pitchFamily="34" charset="0"/>
            </a:endParaRPr>
          </a:p>
          <a:p>
            <a:pPr lvl="1" indent="0" algn="ctr">
              <a:buNone/>
            </a:pPr>
            <a:r>
              <a:rPr lang="en-US" sz="3200" dirty="0">
                <a:latin typeface="Calibri" panose="020F0502020204030204" pitchFamily="34" charset="0"/>
                <a:cs typeface="Calibri" panose="020F0502020204030204" pitchFamily="34" charset="0"/>
              </a:rPr>
              <a:t>Do we need a QC program?</a:t>
            </a:r>
          </a:p>
        </p:txBody>
      </p:sp>
    </p:spTree>
    <p:extLst>
      <p:ext uri="{BB962C8B-B14F-4D97-AF65-F5344CB8AC3E}">
        <p14:creationId xmlns:p14="http://schemas.microsoft.com/office/powerpoint/2010/main" val="19378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lvl="1" algn="l" defTabSz="816420" rtl="0">
              <a:lnSpc>
                <a:spcPct val="90000"/>
              </a:lnSpc>
              <a:spcBef>
                <a:spcPct val="0"/>
              </a:spcBef>
            </a:pPr>
            <a:r>
              <a:rPr lang="en-US" sz="3200" kern="1200" dirty="0">
                <a:solidFill>
                  <a:schemeClr val="bg1"/>
                </a:solidFill>
                <a:latin typeface="Calibri" panose="020F0502020204030204" pitchFamily="34" charset="0"/>
                <a:ea typeface="+mj-ea"/>
                <a:cs typeface="Calibri" panose="020F0502020204030204" pitchFamily="34" charset="0"/>
              </a:rPr>
              <a:t>Image and Sound QC</a:t>
            </a:r>
            <a:br>
              <a:rPr lang="en-US" sz="3200" kern="1200" dirty="0">
                <a:solidFill>
                  <a:schemeClr val="bg1"/>
                </a:solidFill>
                <a:latin typeface="Calibri" panose="020F0502020204030204" pitchFamily="34" charset="0"/>
                <a:ea typeface="+mj-ea"/>
                <a:cs typeface="Calibri" panose="020F0502020204030204" pitchFamily="34" charset="0"/>
              </a:rPr>
            </a:br>
            <a:r>
              <a:rPr lang="en-US" sz="3200" kern="1200" dirty="0">
                <a:solidFill>
                  <a:schemeClr val="bg1"/>
                </a:solidFill>
                <a:latin typeface="Calibri" panose="020F0502020204030204" pitchFamily="34" charset="0"/>
                <a:ea typeface="+mj-ea"/>
                <a:cs typeface="Calibri" panose="020F0502020204030204" pitchFamily="34" charset="0"/>
              </a:rPr>
              <a:t>Automated Defect Detection Functi</a:t>
            </a:r>
            <a:r>
              <a:rPr lang="en-US" sz="3200" kern="1200" dirty="0">
                <a:solidFill>
                  <a:schemeClr val="bg1"/>
                </a:solidFill>
                <a:latin typeface="BentonSansComp" panose="02000606040000020004" pitchFamily="2" charset="77"/>
                <a:ea typeface="+mj-ea"/>
                <a:cs typeface="Arial" pitchFamily="34" charset="0"/>
              </a:rPr>
              <a:t>ons </a:t>
            </a:r>
          </a:p>
        </p:txBody>
      </p:sp>
      <p:sp>
        <p:nvSpPr>
          <p:cNvPr id="3" name="Inhaltsplatzhalter 2"/>
          <p:cNvSpPr>
            <a:spLocks noGrp="1"/>
          </p:cNvSpPr>
          <p:nvPr>
            <p:ph sz="quarter" idx="12"/>
          </p:nvPr>
        </p:nvSpPr>
        <p:spPr>
          <a:xfrm>
            <a:off x="457201" y="1513625"/>
            <a:ext cx="8143400" cy="2602899"/>
          </a:xfrm>
        </p:spPr>
        <p:txBody>
          <a:bodyPr>
            <a:noAutofit/>
          </a:bodyPr>
          <a:lstStyle/>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Contrast/Luminance Range</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Black &amp; Single Colored Frames</a:t>
            </a: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Black Bar / Aspect Ratio</a:t>
            </a:r>
          </a:p>
          <a:p>
            <a:pPr>
              <a:spcBef>
                <a:spcPts val="794"/>
              </a:spcBef>
              <a:buFont typeface="Arial" panose="020B0604020202020204" pitchFamily="34" charset="0"/>
              <a:buChar char="•"/>
            </a:pPr>
            <a:r>
              <a:rPr lang="en-US" sz="2400" dirty="0" err="1">
                <a:latin typeface="Calibri" panose="020F0502020204030204" pitchFamily="34" charset="0"/>
                <a:cs typeface="Calibri" panose="020F0502020204030204" pitchFamily="34" charset="0"/>
              </a:rPr>
              <a:t>Macroblocking</a:t>
            </a:r>
            <a:endParaRPr lang="en-US" sz="2400" dirty="0">
              <a:latin typeface="Calibri" panose="020F0502020204030204" pitchFamily="34" charset="0"/>
              <a:cs typeface="Calibri" panose="020F0502020204030204" pitchFamily="34" charset="0"/>
            </a:endParaRPr>
          </a:p>
          <a:p>
            <a:pPr>
              <a:spcBef>
                <a:spcPts val="794"/>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Audio Silence, Loudness, Superimposed Sound</a:t>
            </a:r>
          </a:p>
        </p:txBody>
      </p:sp>
      <p:pic>
        <p:nvPicPr>
          <p:cNvPr id="16" name="Picture 2" descr="C:\Users\scp\Desktop\VidiCert Logo RGB_600px.png">
            <a:extLst>
              <a:ext uri="{FF2B5EF4-FFF2-40B4-BE49-F238E27FC236}">
                <a16:creationId xmlns:a16="http://schemas.microsoft.com/office/drawing/2014/main" xmlns="" id="{828D9619-414A-294D-B0C0-93145A0C03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cp\Desktop\IU_Excessive Grain.png">
            <a:extLst>
              <a:ext uri="{FF2B5EF4-FFF2-40B4-BE49-F238E27FC236}">
                <a16:creationId xmlns:a16="http://schemas.microsoft.com/office/drawing/2014/main" xmlns="" id="{8B7FAC32-446D-454F-9C7A-10CD5DB7BD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311" y="4116524"/>
            <a:ext cx="3067430" cy="1906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3" descr="C:\Users\scp\Desktop\IU_Overexposure.png">
            <a:extLst>
              <a:ext uri="{FF2B5EF4-FFF2-40B4-BE49-F238E27FC236}">
                <a16:creationId xmlns:a16="http://schemas.microsoft.com/office/drawing/2014/main" xmlns="" id="{6573D9F2-B66F-F440-98CE-13C51A8875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8857" y="4344553"/>
            <a:ext cx="3454307" cy="2094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W:\dokumente\Artwork\Bilder-Videos\VidiCert\Impairments\SingleFrameDefects\SFD_1.PNG">
            <a:extLst>
              <a:ext uri="{FF2B5EF4-FFF2-40B4-BE49-F238E27FC236}">
                <a16:creationId xmlns:a16="http://schemas.microsoft.com/office/drawing/2014/main" xmlns="" id="{11D2A736-1CB2-B940-8C49-E0743F8B75E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90371" y="4669951"/>
            <a:ext cx="2296430" cy="1348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7" descr="W:\dokumente\Artwork\Bilder-Videos\VidiCert\Impairments\Under&amp;Over-Exposure\Under Exposure_1.PNG">
            <a:extLst>
              <a:ext uri="{FF2B5EF4-FFF2-40B4-BE49-F238E27FC236}">
                <a16:creationId xmlns:a16="http://schemas.microsoft.com/office/drawing/2014/main" xmlns="" id="{9D60599C-C46D-3E4C-9EAB-1212B7E475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657" y="5438569"/>
            <a:ext cx="2074738" cy="1313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6" descr="W:\dokumente\Artwork\Bilder-Videos\VidiCert\Impairments\ScanningType\3_2_Pulldown.PNG">
            <a:extLst>
              <a:ext uri="{FF2B5EF4-FFF2-40B4-BE49-F238E27FC236}">
                <a16:creationId xmlns:a16="http://schemas.microsoft.com/office/drawing/2014/main" xmlns="" id="{8E46CEAE-B71B-9041-AAAD-8D0C8A2B25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3089" y="5579093"/>
            <a:ext cx="2781565" cy="1872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51609"/>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Image and Sound QC </a:t>
            </a:r>
            <a:br>
              <a:rPr lang="en-US"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Interactive Defect Verification</a:t>
            </a:r>
            <a:endParaRPr lang="de-DE" dirty="0">
              <a:latin typeface="Calibri" panose="020F0502020204030204" pitchFamily="34" charset="0"/>
              <a:cs typeface="Calibri" panose="020F0502020204030204" pitchFamily="34" charset="0"/>
            </a:endParaRPr>
          </a:p>
        </p:txBody>
      </p:sp>
      <p:sp>
        <p:nvSpPr>
          <p:cNvPr id="3" name="Inhaltsplatzhalter 2"/>
          <p:cNvSpPr>
            <a:spLocks noGrp="1"/>
          </p:cNvSpPr>
          <p:nvPr>
            <p:ph sz="quarter" idx="12"/>
          </p:nvPr>
        </p:nvSpPr>
        <p:spPr>
          <a:xfrm>
            <a:off x="457200" y="1500927"/>
            <a:ext cx="7092778" cy="3429131"/>
          </a:xfrm>
        </p:spPr>
        <p:txBody>
          <a:bodyPr>
            <a:noAutofit/>
          </a:bodyPr>
          <a:lstStyle/>
          <a:p>
            <a:pPr>
              <a:buFont typeface="Arial" panose="020B0604020202020204" pitchFamily="34" charset="0"/>
              <a:buChar char="•"/>
            </a:pPr>
            <a:r>
              <a:rPr lang="en-GB" sz="2400" dirty="0">
                <a:solidFill>
                  <a:schemeClr val="bg1"/>
                </a:solidFill>
                <a:latin typeface="Calibri" panose="020F0502020204030204" pitchFamily="34" charset="0"/>
                <a:cs typeface="Calibri" panose="020F0502020204030204" pitchFamily="34" charset="0"/>
              </a:rPr>
              <a:t>Advanced summarization and navigation by various timeline based defect and quality measure views</a:t>
            </a:r>
          </a:p>
          <a:p>
            <a:pPr>
              <a:buFont typeface="Arial" panose="020B0604020202020204" pitchFamily="34" charset="0"/>
              <a:buChar char="•"/>
            </a:pPr>
            <a:r>
              <a:rPr lang="de-DE" sz="2400" dirty="0" err="1">
                <a:solidFill>
                  <a:schemeClr val="bg1"/>
                </a:solidFill>
                <a:latin typeface="Calibri" panose="020F0502020204030204" pitchFamily="34" charset="0"/>
                <a:cs typeface="Calibri" panose="020F0502020204030204" pitchFamily="34" charset="0"/>
              </a:rPr>
              <a:t>Full</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featured</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desktop</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player</a:t>
            </a:r>
            <a:r>
              <a:rPr lang="de-DE" sz="2400" dirty="0">
                <a:solidFill>
                  <a:schemeClr val="bg1"/>
                </a:solidFill>
                <a:latin typeface="Calibri" panose="020F0502020204030204" pitchFamily="34" charset="0"/>
                <a:cs typeface="Calibri" panose="020F0502020204030204" pitchFamily="34" charset="0"/>
              </a:rPr>
              <a:t>: zoom, </a:t>
            </a:r>
            <a:r>
              <a:rPr lang="de-DE" sz="2400" dirty="0" err="1">
                <a:solidFill>
                  <a:schemeClr val="bg1"/>
                </a:solidFill>
                <a:latin typeface="Calibri" panose="020F0502020204030204" pitchFamily="34" charset="0"/>
                <a:cs typeface="Calibri" panose="020F0502020204030204" pitchFamily="34" charset="0"/>
              </a:rPr>
              <a:t>field</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split</a:t>
            </a:r>
            <a:r>
              <a:rPr lang="de-DE" sz="2400" dirty="0">
                <a:solidFill>
                  <a:schemeClr val="bg1"/>
                </a:solidFill>
                <a:latin typeface="Calibri" panose="020F0502020204030204" pitchFamily="34" charset="0"/>
                <a:cs typeface="Calibri" panose="020F0502020204030204" pitchFamily="34" charset="0"/>
              </a:rPr>
              <a:t>, time </a:t>
            </a:r>
            <a:r>
              <a:rPr lang="de-DE" sz="2400" dirty="0" err="1">
                <a:solidFill>
                  <a:schemeClr val="bg1"/>
                </a:solidFill>
                <a:latin typeface="Calibri" panose="020F0502020204030204" pitchFamily="34" charset="0"/>
                <a:cs typeface="Calibri" panose="020F0502020204030204" pitchFamily="34" charset="0"/>
              </a:rPr>
              <a:t>accurate</a:t>
            </a:r>
            <a:r>
              <a:rPr lang="de-DE" sz="2400" dirty="0">
                <a:solidFill>
                  <a:schemeClr val="bg1"/>
                </a:solidFill>
                <a:latin typeface="Calibri" panose="020F0502020204030204" pitchFamily="34" charset="0"/>
                <a:cs typeface="Calibri" panose="020F0502020204030204" pitchFamily="34" charset="0"/>
              </a:rPr>
              <a:t> </a:t>
            </a:r>
            <a:r>
              <a:rPr lang="de-DE" sz="2400" dirty="0" err="1">
                <a:solidFill>
                  <a:schemeClr val="bg1"/>
                </a:solidFill>
                <a:latin typeface="Calibri" panose="020F0502020204030204" pitchFamily="34" charset="0"/>
                <a:cs typeface="Calibri" panose="020F0502020204030204" pitchFamily="34" charset="0"/>
              </a:rPr>
              <a:t>playback</a:t>
            </a:r>
            <a:r>
              <a:rPr lang="de-DE" sz="2400" dirty="0">
                <a:solidFill>
                  <a:schemeClr val="bg1"/>
                </a:solidFill>
                <a:latin typeface="Calibri" panose="020F0502020204030204" pitchFamily="34" charset="0"/>
                <a:cs typeface="Calibri" panose="020F0502020204030204" pitchFamily="34" charset="0"/>
              </a:rPr>
              <a:t>, </a:t>
            </a:r>
            <a:r>
              <a:rPr lang="en-GB" sz="2400" dirty="0">
                <a:solidFill>
                  <a:schemeClr val="bg1"/>
                </a:solidFill>
                <a:latin typeface="Calibri" panose="020F0502020204030204" pitchFamily="34" charset="0"/>
                <a:cs typeface="Calibri" panose="020F0502020204030204" pitchFamily="34" charset="0"/>
              </a:rPr>
              <a:t>second monitor full screen, selectable audio channels  </a:t>
            </a:r>
          </a:p>
          <a:p>
            <a:pPr>
              <a:buFont typeface="Arial" panose="020B0604020202020204" pitchFamily="34" charset="0"/>
              <a:buChar char="•"/>
            </a:pPr>
            <a:r>
              <a:rPr lang="en-GB" sz="2400" dirty="0">
                <a:solidFill>
                  <a:schemeClr val="bg1"/>
                </a:solidFill>
                <a:latin typeface="Calibri" panose="020F0502020204030204" pitchFamily="34" charset="0"/>
                <a:cs typeface="Calibri" panose="020F0502020204030204" pitchFamily="34" charset="0"/>
              </a:rPr>
              <a:t>Fully customizable user interface with </a:t>
            </a:r>
            <a:r>
              <a:rPr lang="en-GB" sz="2400" dirty="0" err="1">
                <a:solidFill>
                  <a:schemeClr val="bg1"/>
                </a:solidFill>
                <a:latin typeface="Calibri" panose="020F0502020204030204" pitchFamily="34" charset="0"/>
                <a:cs typeface="Calibri" panose="020F0502020204030204" pitchFamily="34" charset="0"/>
              </a:rPr>
              <a:t>presets</a:t>
            </a:r>
            <a:endParaRPr lang="en-GB" sz="2400" dirty="0">
              <a:solidFill>
                <a:schemeClr val="bg1"/>
              </a:solidFill>
              <a:latin typeface="Calibri" panose="020F0502020204030204" pitchFamily="34" charset="0"/>
              <a:cs typeface="Calibri" panose="020F0502020204030204"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6228" y="4077731"/>
            <a:ext cx="4667457" cy="2625444"/>
          </a:xfrm>
          <a:prstGeom prst="rect">
            <a:avLst/>
          </a:prstGeom>
          <a:ln>
            <a:noFill/>
          </a:ln>
          <a:effectLst>
            <a:outerShdw blurRad="292100" dist="139700" dir="2700000" algn="tl" rotWithShape="0">
              <a:srgbClr val="333333">
                <a:alpha val="65000"/>
              </a:srgbClr>
            </a:outerShdw>
          </a:effectLst>
        </p:spPr>
      </p:pic>
      <p:pic>
        <p:nvPicPr>
          <p:cNvPr id="5" name="Picture 2" descr="C:\Users\scp\Desktop\VidiCert Logo RGB_600px.png">
            <a:extLst>
              <a:ext uri="{FF2B5EF4-FFF2-40B4-BE49-F238E27FC236}">
                <a16:creationId xmlns:a16="http://schemas.microsoft.com/office/drawing/2014/main" xmlns="" id="{33D00665-6FE9-1E4D-ACB2-572A732D7B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17860"/>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3" y="247679"/>
            <a:ext cx="8229600" cy="1088495"/>
          </a:xfrm>
        </p:spPr>
        <p:txBody>
          <a:bodyPr>
            <a:normAutofit fontScale="90000"/>
          </a:bodyPr>
          <a:lstStyle/>
          <a:p>
            <a:r>
              <a:rPr lang="en-US" dirty="0">
                <a:latin typeface="Calibri" panose="020F0502020204030204" pitchFamily="34" charset="0"/>
                <a:cs typeface="Calibri" panose="020F0502020204030204" pitchFamily="34" charset="0"/>
              </a:rPr>
              <a:t>Image and Sound QC</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Stripe Image</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37" y="2041288"/>
            <a:ext cx="3229122" cy="1937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2962817" y="1410788"/>
            <a:ext cx="3145211"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Image Loss &amp; Framing</a:t>
            </a:r>
            <a:endParaRPr lang="en-US" sz="2400" dirty="0">
              <a:latin typeface="Calibri" panose="020F0502020204030204" pitchFamily="34" charset="0"/>
              <a:cs typeface="Calibri" panose="020F0502020204030204" pitchFamily="34" charset="0"/>
            </a:endParaRPr>
          </a:p>
        </p:txBody>
      </p:sp>
      <p:sp>
        <p:nvSpPr>
          <p:cNvPr id="21" name="TextBox 20"/>
          <p:cNvSpPr txBox="1"/>
          <p:nvPr/>
        </p:nvSpPr>
        <p:spPr>
          <a:xfrm>
            <a:off x="2426098" y="4463442"/>
            <a:ext cx="4966395" cy="400110"/>
          </a:xfrm>
          <a:prstGeom prst="rect">
            <a:avLst/>
          </a:prstGeom>
          <a:noFill/>
        </p:spPr>
        <p:txBody>
          <a:bodyPr wrap="square" rtlCol="0">
            <a:spAutoFit/>
          </a:bodyPr>
          <a:lstStyle/>
          <a:p>
            <a:r>
              <a:rPr lang="en-US" sz="2000" dirty="0">
                <a:solidFill>
                  <a:schemeClr val="bg1"/>
                </a:solidFill>
              </a:rPr>
              <a:t>Faded Stock  – Color Correction Needed</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0842" t="17879" r="-441" b="30115"/>
          <a:stretch/>
        </p:blipFill>
        <p:spPr>
          <a:xfrm>
            <a:off x="4623587" y="2041288"/>
            <a:ext cx="3826276" cy="1874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567" t="16551" r="44723" b="64813"/>
          <a:stretch/>
        </p:blipFill>
        <p:spPr>
          <a:xfrm>
            <a:off x="2114224" y="5032387"/>
            <a:ext cx="5393305" cy="1514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Users\scp\Desktop\VidiCert Logo RGB_600px.png">
            <a:extLst>
              <a:ext uri="{FF2B5EF4-FFF2-40B4-BE49-F238E27FC236}">
                <a16:creationId xmlns:a16="http://schemas.microsoft.com/office/drawing/2014/main" xmlns="" id="{A2C1B9FF-9866-DA42-95CB-141DCC0FFE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506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Image and Sound QC</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Identified Defects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504"/>
          <a:stretch/>
        </p:blipFill>
        <p:spPr>
          <a:xfrm>
            <a:off x="2152625" y="5785459"/>
            <a:ext cx="6348278" cy="7953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875" y="2614108"/>
            <a:ext cx="1795183" cy="1346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481203" y="4260937"/>
            <a:ext cx="1633855" cy="715581"/>
          </a:xfrm>
          <a:prstGeom prst="rect">
            <a:avLst/>
          </a:prstGeom>
          <a:noFill/>
        </p:spPr>
        <p:txBody>
          <a:bodyPr wrap="square" rtlCol="0">
            <a:spAutoFit/>
          </a:bodyPr>
          <a:lstStyle/>
          <a:p>
            <a:r>
              <a:rPr lang="en-US" sz="2025" dirty="0">
                <a:solidFill>
                  <a:schemeClr val="bg1"/>
                </a:solidFill>
              </a:rPr>
              <a:t>Crushing / Clipping</a:t>
            </a:r>
          </a:p>
        </p:txBody>
      </p:sp>
      <p:sp>
        <p:nvSpPr>
          <p:cNvPr id="10" name="TextBox 9"/>
          <p:cNvSpPr txBox="1"/>
          <p:nvPr/>
        </p:nvSpPr>
        <p:spPr>
          <a:xfrm>
            <a:off x="2152625" y="5303896"/>
            <a:ext cx="1848971" cy="403957"/>
          </a:xfrm>
          <a:prstGeom prst="rect">
            <a:avLst/>
          </a:prstGeom>
          <a:noFill/>
        </p:spPr>
        <p:txBody>
          <a:bodyPr wrap="square" rtlCol="0">
            <a:spAutoFit/>
          </a:bodyPr>
          <a:lstStyle/>
          <a:p>
            <a:r>
              <a:rPr lang="en-US" sz="2025" dirty="0">
                <a:solidFill>
                  <a:schemeClr val="bg1"/>
                </a:solidFill>
              </a:rPr>
              <a:t>Added Tones</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1453" y="2997216"/>
            <a:ext cx="2243613" cy="1346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6208892" y="4515187"/>
            <a:ext cx="1928733" cy="715581"/>
          </a:xfrm>
          <a:prstGeom prst="rect">
            <a:avLst/>
          </a:prstGeom>
          <a:noFill/>
        </p:spPr>
        <p:txBody>
          <a:bodyPr wrap="square" rtlCol="0">
            <a:spAutoFit/>
          </a:bodyPr>
          <a:lstStyle/>
          <a:p>
            <a:r>
              <a:rPr lang="en-US" sz="2025" dirty="0">
                <a:solidFill>
                  <a:schemeClr val="bg1"/>
                </a:solidFill>
              </a:rPr>
              <a:t>Foreign Object in Frame</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52" y="2351260"/>
            <a:ext cx="2216208" cy="1329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p:cNvSpPr txBox="1"/>
          <p:nvPr/>
        </p:nvSpPr>
        <p:spPr>
          <a:xfrm>
            <a:off x="740684" y="3931199"/>
            <a:ext cx="1411941" cy="403957"/>
          </a:xfrm>
          <a:prstGeom prst="rect">
            <a:avLst/>
          </a:prstGeom>
          <a:noFill/>
        </p:spPr>
        <p:txBody>
          <a:bodyPr wrap="square" rtlCol="0">
            <a:spAutoFit/>
          </a:bodyPr>
          <a:lstStyle/>
          <a:p>
            <a:r>
              <a:rPr lang="en-US" sz="2025" dirty="0">
                <a:solidFill>
                  <a:schemeClr val="bg1"/>
                </a:solidFill>
              </a:rPr>
              <a:t>Dirt / Dust</a:t>
            </a:r>
          </a:p>
        </p:txBody>
      </p:sp>
      <p:pic>
        <p:nvPicPr>
          <p:cNvPr id="15" name="Picture 2" descr="C:\Users\scp\Desktop\VidiCert Logo RGB_600p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17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Image and Sound QC</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Identified Defects</a:t>
            </a:r>
          </a:p>
        </p:txBody>
      </p:sp>
      <p:pic>
        <p:nvPicPr>
          <p:cNvPr id="4" name="Picture 3">
            <a:extLst>
              <a:ext uri="{FF2B5EF4-FFF2-40B4-BE49-F238E27FC236}">
                <a16:creationId xmlns:a16="http://schemas.microsoft.com/office/drawing/2014/main" xmlns="" id="{90B39DA7-D491-0B4D-B739-F0D3E94392C8}"/>
              </a:ext>
            </a:extLst>
          </p:cNvPr>
          <p:cNvPicPr>
            <a:picLocks noChangeAspect="1"/>
          </p:cNvPicPr>
          <p:nvPr/>
        </p:nvPicPr>
        <p:blipFill>
          <a:blip r:embed="rId3"/>
          <a:stretch>
            <a:fillRect/>
          </a:stretch>
        </p:blipFill>
        <p:spPr>
          <a:xfrm>
            <a:off x="457201" y="2031124"/>
            <a:ext cx="4114800" cy="2314576"/>
          </a:xfrm>
          <a:prstGeom prst="rect">
            <a:avLst/>
          </a:prstGeom>
          <a:effectLst>
            <a:reflection blurRad="6350" stA="30000" endPos="35000" dir="5400000" sy="-100000" algn="bl" rotWithShape="0"/>
          </a:effectLst>
        </p:spPr>
      </p:pic>
      <p:sp>
        <p:nvSpPr>
          <p:cNvPr id="5" name="TextBox 4">
            <a:extLst>
              <a:ext uri="{FF2B5EF4-FFF2-40B4-BE49-F238E27FC236}">
                <a16:creationId xmlns:a16="http://schemas.microsoft.com/office/drawing/2014/main" xmlns="" id="{9F8C488A-17A2-FD43-ABF9-A3F5847C7080}"/>
              </a:ext>
            </a:extLst>
          </p:cNvPr>
          <p:cNvSpPr txBox="1"/>
          <p:nvPr/>
        </p:nvSpPr>
        <p:spPr>
          <a:xfrm>
            <a:off x="1366463" y="4161034"/>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xmlns="" id="{BCCCBBBA-D635-D147-9AC2-F5EA0342E0C8}"/>
              </a:ext>
            </a:extLst>
          </p:cNvPr>
          <p:cNvSpPr txBox="1"/>
          <p:nvPr/>
        </p:nvSpPr>
        <p:spPr>
          <a:xfrm>
            <a:off x="4757363" y="1662147"/>
            <a:ext cx="3657588" cy="1938992"/>
          </a:xfrm>
          <a:prstGeom prst="rect">
            <a:avLst/>
          </a:prstGeom>
          <a:noFill/>
        </p:spPr>
        <p:txBody>
          <a:bodyPr wrap="square" rtlCol="0">
            <a:spAutoFit/>
          </a:bodyPr>
          <a:lstStyle/>
          <a:p>
            <a:pPr algn="ctr"/>
            <a:r>
              <a:rPr lang="en-US" sz="2000" dirty="0">
                <a:solidFill>
                  <a:schemeClr val="bg1"/>
                </a:solidFill>
              </a:rPr>
              <a:t>Dropped Audio Samples</a:t>
            </a:r>
          </a:p>
          <a:p>
            <a:pPr algn="ctr"/>
            <a:r>
              <a:rPr lang="en-US" sz="2000" dirty="0">
                <a:solidFill>
                  <a:schemeClr val="bg1"/>
                </a:solidFill>
              </a:rPr>
              <a:t>(Interstitial Type Errors)</a:t>
            </a:r>
          </a:p>
          <a:p>
            <a:pPr algn="ctr"/>
            <a:r>
              <a:rPr lang="en-US" sz="2000" dirty="0">
                <a:solidFill>
                  <a:schemeClr val="bg1"/>
                </a:solidFill>
              </a:rPr>
              <a:t>Caused by Film Instability</a:t>
            </a:r>
          </a:p>
          <a:p>
            <a:pPr algn="ctr"/>
            <a:r>
              <a:rPr lang="en-US" sz="2000" dirty="0">
                <a:solidFill>
                  <a:schemeClr val="bg1"/>
                </a:solidFill>
              </a:rPr>
              <a:t>Identified in </a:t>
            </a:r>
            <a:r>
              <a:rPr lang="en-US" sz="2000" dirty="0" err="1">
                <a:solidFill>
                  <a:schemeClr val="bg1"/>
                </a:solidFill>
              </a:rPr>
              <a:t>iZotope</a:t>
            </a:r>
            <a:r>
              <a:rPr lang="en-US" sz="2000" dirty="0">
                <a:solidFill>
                  <a:schemeClr val="bg1"/>
                </a:solidFill>
              </a:rPr>
              <a:t> RX</a:t>
            </a:r>
          </a:p>
          <a:p>
            <a:pPr algn="ctr"/>
            <a:r>
              <a:rPr lang="en-US" sz="2000" dirty="0">
                <a:solidFill>
                  <a:schemeClr val="bg1"/>
                </a:solidFill>
              </a:rPr>
              <a:t>Fixed with R&amp;D/Software Updates</a:t>
            </a:r>
          </a:p>
        </p:txBody>
      </p:sp>
      <p:sp>
        <p:nvSpPr>
          <p:cNvPr id="11" name="TextBox 10">
            <a:extLst>
              <a:ext uri="{FF2B5EF4-FFF2-40B4-BE49-F238E27FC236}">
                <a16:creationId xmlns:a16="http://schemas.microsoft.com/office/drawing/2014/main" xmlns="" id="{388351D3-F5BD-F84C-A7B2-FBE48B255BCE}"/>
              </a:ext>
            </a:extLst>
          </p:cNvPr>
          <p:cNvSpPr txBox="1"/>
          <p:nvPr/>
        </p:nvSpPr>
        <p:spPr>
          <a:xfrm>
            <a:off x="4565817" y="3900153"/>
            <a:ext cx="3849134" cy="2215991"/>
          </a:xfrm>
          <a:prstGeom prst="rect">
            <a:avLst/>
          </a:prstGeom>
          <a:noFill/>
        </p:spPr>
        <p:txBody>
          <a:bodyPr wrap="square" rtlCol="0">
            <a:spAutoFit/>
          </a:bodyPr>
          <a:lstStyle/>
          <a:p>
            <a:pPr algn="ctr"/>
            <a:r>
              <a:rPr lang="en-US" sz="2000" dirty="0">
                <a:solidFill>
                  <a:schemeClr val="bg1"/>
                </a:solidFill>
              </a:rPr>
              <a:t>A/V Sync Issues</a:t>
            </a:r>
          </a:p>
          <a:p>
            <a:pPr algn="ctr"/>
            <a:r>
              <a:rPr lang="en-US" sz="2000" dirty="0">
                <a:solidFill>
                  <a:schemeClr val="bg1"/>
                </a:solidFill>
              </a:rPr>
              <a:t>Caused by Shrunken Film</a:t>
            </a:r>
          </a:p>
          <a:p>
            <a:pPr algn="ctr"/>
            <a:r>
              <a:rPr lang="en-US" sz="2000" dirty="0">
                <a:solidFill>
                  <a:schemeClr val="bg1"/>
                </a:solidFill>
              </a:rPr>
              <a:t>Identified by QC Specialist</a:t>
            </a:r>
          </a:p>
          <a:p>
            <a:pPr algn="ctr"/>
            <a:r>
              <a:rPr lang="en-US" sz="2000" dirty="0">
                <a:solidFill>
                  <a:schemeClr val="bg1"/>
                </a:solidFill>
              </a:rPr>
              <a:t>Developed Manual “Sync. Test”</a:t>
            </a:r>
          </a:p>
          <a:p>
            <a:pPr algn="ctr"/>
            <a:r>
              <a:rPr lang="en-US" sz="2000" dirty="0">
                <a:solidFill>
                  <a:schemeClr val="bg1"/>
                </a:solidFill>
              </a:rPr>
              <a:t>Fixed with R&amp;D/Software Update</a:t>
            </a:r>
          </a:p>
          <a:p>
            <a:pPr algn="ctr"/>
            <a:endParaRPr lang="en-US" dirty="0">
              <a:solidFill>
                <a:schemeClr val="bg1"/>
              </a:solidFill>
            </a:endParaRPr>
          </a:p>
        </p:txBody>
      </p:sp>
    </p:spTree>
    <p:extLst>
      <p:ext uri="{BB962C8B-B14F-4D97-AF65-F5344CB8AC3E}">
        <p14:creationId xmlns:p14="http://schemas.microsoft.com/office/powerpoint/2010/main" val="3259168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Image and Sound QC</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Identified Issues</a:t>
            </a:r>
          </a:p>
        </p:txBody>
      </p:sp>
      <p:sp>
        <p:nvSpPr>
          <p:cNvPr id="5" name="TextBox 4">
            <a:extLst>
              <a:ext uri="{FF2B5EF4-FFF2-40B4-BE49-F238E27FC236}">
                <a16:creationId xmlns:a16="http://schemas.microsoft.com/office/drawing/2014/main" xmlns="" id="{9F8C488A-17A2-FD43-ABF9-A3F5847C7080}"/>
              </a:ext>
            </a:extLst>
          </p:cNvPr>
          <p:cNvSpPr txBox="1"/>
          <p:nvPr/>
        </p:nvSpPr>
        <p:spPr>
          <a:xfrm>
            <a:off x="1366463" y="4161034"/>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xmlns="" id="{BCCCBBBA-D635-D147-9AC2-F5EA0342E0C8}"/>
              </a:ext>
            </a:extLst>
          </p:cNvPr>
          <p:cNvSpPr txBox="1"/>
          <p:nvPr/>
        </p:nvSpPr>
        <p:spPr>
          <a:xfrm>
            <a:off x="457201" y="1561754"/>
            <a:ext cx="3657588" cy="2308324"/>
          </a:xfrm>
          <a:prstGeom prst="rect">
            <a:avLst/>
          </a:prstGeom>
          <a:noFill/>
        </p:spPr>
        <p:txBody>
          <a:bodyPr wrap="square" rtlCol="0">
            <a:spAutoFit/>
          </a:bodyPr>
          <a:lstStyle/>
          <a:p>
            <a:r>
              <a:rPr lang="en-US" sz="2400" dirty="0">
                <a:solidFill>
                  <a:schemeClr val="bg1"/>
                </a:solidFill>
              </a:rPr>
              <a:t>Da Vinci Resolve</a:t>
            </a:r>
          </a:p>
          <a:p>
            <a:pPr marL="342900" indent="-342900">
              <a:buFont typeface="Arial" panose="020B0604020202020204" pitchFamily="34" charset="0"/>
              <a:buChar char="•"/>
            </a:pPr>
            <a:r>
              <a:rPr lang="en-US" sz="2400" dirty="0">
                <a:solidFill>
                  <a:schemeClr val="bg1"/>
                </a:solidFill>
              </a:rPr>
              <a:t>Verify Playback Speed (FPS)</a:t>
            </a:r>
          </a:p>
          <a:p>
            <a:pPr marL="342900" indent="-342900">
              <a:buFont typeface="Arial" panose="020B0604020202020204" pitchFamily="34" charset="0"/>
              <a:buChar char="•"/>
            </a:pPr>
            <a:r>
              <a:rPr lang="en-US" sz="2400" dirty="0">
                <a:solidFill>
                  <a:schemeClr val="bg1"/>
                </a:solidFill>
              </a:rPr>
              <a:t>RGB Levels</a:t>
            </a:r>
          </a:p>
          <a:p>
            <a:pPr marL="342900" indent="-342900">
              <a:buFont typeface="Arial" panose="020B0604020202020204" pitchFamily="34" charset="0"/>
              <a:buChar char="•"/>
            </a:pPr>
            <a:r>
              <a:rPr lang="en-US" sz="2400" dirty="0">
                <a:solidFill>
                  <a:schemeClr val="bg1"/>
                </a:solidFill>
              </a:rPr>
              <a:t>Side by Side Comparisons </a:t>
            </a:r>
          </a:p>
        </p:txBody>
      </p:sp>
      <p:pic>
        <p:nvPicPr>
          <p:cNvPr id="7" name="Picture 6">
            <a:extLst>
              <a:ext uri="{FF2B5EF4-FFF2-40B4-BE49-F238E27FC236}">
                <a16:creationId xmlns:a16="http://schemas.microsoft.com/office/drawing/2014/main" xmlns="" id="{AA2557B2-2B79-B340-8669-42815329E7B2}"/>
              </a:ext>
            </a:extLst>
          </p:cNvPr>
          <p:cNvPicPr>
            <a:picLocks noChangeAspect="1"/>
          </p:cNvPicPr>
          <p:nvPr/>
        </p:nvPicPr>
        <p:blipFill>
          <a:blip r:embed="rId3"/>
          <a:stretch>
            <a:fillRect/>
          </a:stretch>
        </p:blipFill>
        <p:spPr>
          <a:xfrm>
            <a:off x="3704256" y="2586946"/>
            <a:ext cx="5279107" cy="285722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539741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Reporting</a:t>
            </a:r>
          </a:p>
        </p:txBody>
      </p:sp>
      <p:sp>
        <p:nvSpPr>
          <p:cNvPr id="5" name="TextBox 4">
            <a:extLst>
              <a:ext uri="{FF2B5EF4-FFF2-40B4-BE49-F238E27FC236}">
                <a16:creationId xmlns:a16="http://schemas.microsoft.com/office/drawing/2014/main" xmlns="" id="{9F8C488A-17A2-FD43-ABF9-A3F5847C7080}"/>
              </a:ext>
            </a:extLst>
          </p:cNvPr>
          <p:cNvSpPr txBox="1"/>
          <p:nvPr/>
        </p:nvSpPr>
        <p:spPr>
          <a:xfrm>
            <a:off x="1366463" y="4161034"/>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xmlns="" id="{24DC66DF-2BCF-FA4A-BB77-F70DF6C4A618}"/>
              </a:ext>
            </a:extLst>
          </p:cNvPr>
          <p:cNvPicPr>
            <a:picLocks noChangeAspect="1"/>
          </p:cNvPicPr>
          <p:nvPr/>
        </p:nvPicPr>
        <p:blipFill>
          <a:blip r:embed="rId3"/>
          <a:stretch>
            <a:fillRect/>
          </a:stretch>
        </p:blipFill>
        <p:spPr>
          <a:xfrm>
            <a:off x="1964725" y="1244622"/>
            <a:ext cx="3961282" cy="51271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xmlns="" id="{B58DD31B-2DED-624D-8E2D-B10D7E498C76}"/>
              </a:ext>
            </a:extLst>
          </p:cNvPr>
          <p:cNvPicPr>
            <a:picLocks noChangeAspect="1"/>
          </p:cNvPicPr>
          <p:nvPr/>
        </p:nvPicPr>
        <p:blipFill>
          <a:blip r:embed="rId4"/>
          <a:stretch>
            <a:fillRect/>
          </a:stretch>
        </p:blipFill>
        <p:spPr>
          <a:xfrm>
            <a:off x="4427193" y="2497431"/>
            <a:ext cx="3178064" cy="41134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2" descr="C:\Users\scp\Desktop\VidiCert Logo RGB_600px.png">
            <a:extLst>
              <a:ext uri="{FF2B5EF4-FFF2-40B4-BE49-F238E27FC236}">
                <a16:creationId xmlns:a16="http://schemas.microsoft.com/office/drawing/2014/main" xmlns="" id="{4DA0EF36-46CA-DD42-83FB-BA580A9914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82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Reporting and Tracking</a:t>
            </a:r>
          </a:p>
        </p:txBody>
      </p:sp>
      <p:sp>
        <p:nvSpPr>
          <p:cNvPr id="5" name="TextBox 4">
            <a:extLst>
              <a:ext uri="{FF2B5EF4-FFF2-40B4-BE49-F238E27FC236}">
                <a16:creationId xmlns:a16="http://schemas.microsoft.com/office/drawing/2014/main" xmlns="" id="{9F8C488A-17A2-FD43-ABF9-A3F5847C7080}"/>
              </a:ext>
            </a:extLst>
          </p:cNvPr>
          <p:cNvSpPr txBox="1"/>
          <p:nvPr/>
        </p:nvSpPr>
        <p:spPr>
          <a:xfrm>
            <a:off x="1366463" y="4161034"/>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xmlns="" id="{0CBAA792-D2D3-484F-BAC9-BCE28364397E}"/>
              </a:ext>
            </a:extLst>
          </p:cNvPr>
          <p:cNvPicPr>
            <a:picLocks noChangeAspect="1"/>
          </p:cNvPicPr>
          <p:nvPr/>
        </p:nvPicPr>
        <p:blipFill>
          <a:blip r:embed="rId3"/>
          <a:stretch>
            <a:fillRect/>
          </a:stretch>
        </p:blipFill>
        <p:spPr>
          <a:xfrm>
            <a:off x="340245" y="1547045"/>
            <a:ext cx="8519550" cy="3506869"/>
          </a:xfrm>
          <a:prstGeom prst="rect">
            <a:avLst/>
          </a:prstGeom>
        </p:spPr>
      </p:pic>
    </p:spTree>
    <p:extLst>
      <p:ext uri="{BB962C8B-B14F-4D97-AF65-F5344CB8AC3E}">
        <p14:creationId xmlns:p14="http://schemas.microsoft.com/office/powerpoint/2010/main" val="2046872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solidFill>
                  <a:schemeClr val="bg1"/>
                </a:solidFill>
                <a:latin typeface="Calibri" panose="020F0502020204030204" pitchFamily="34" charset="0"/>
                <a:cs typeface="Calibri" panose="020F0502020204030204" pitchFamily="34" charset="0"/>
              </a:rPr>
              <a:t>Image and Sound QC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What have we done?</a:t>
            </a:r>
            <a:endParaRPr lang="de-DE" dirty="0">
              <a:solidFill>
                <a:schemeClr val="bg1"/>
              </a:solidFill>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1539961" y="1960474"/>
            <a:ext cx="6998558" cy="3784446"/>
          </a:xfrm>
        </p:spPr>
        <p:txBody>
          <a:bodyPr/>
          <a:lstStyle/>
          <a:p>
            <a:r>
              <a:rPr lang="de-DE" sz="2400" dirty="0">
                <a:solidFill>
                  <a:schemeClr val="bg1"/>
                </a:solidFill>
              </a:rPr>
              <a:t>Human-intensive QC      </a:t>
            </a:r>
          </a:p>
          <a:p>
            <a:pPr lvl="1"/>
            <a:r>
              <a:rPr lang="de-AT" sz="2400" dirty="0">
                <a:solidFill>
                  <a:schemeClr val="bg1"/>
                </a:solidFill>
              </a:rPr>
              <a:t>December 2017 – October 2018</a:t>
            </a:r>
          </a:p>
          <a:p>
            <a:pPr lvl="1"/>
            <a:r>
              <a:rPr lang="de-AT" sz="2400" dirty="0">
                <a:solidFill>
                  <a:schemeClr val="bg1"/>
                </a:solidFill>
              </a:rPr>
              <a:t>7,883 titles (15,766 files)</a:t>
            </a:r>
            <a:endParaRPr lang="de-DE" sz="2400" dirty="0">
              <a:solidFill>
                <a:schemeClr val="bg1"/>
              </a:solidFill>
            </a:endParaRPr>
          </a:p>
          <a:p>
            <a:pPr lvl="1"/>
            <a:r>
              <a:rPr lang="de-DE" sz="2400" dirty="0">
                <a:solidFill>
                  <a:schemeClr val="bg1"/>
                </a:solidFill>
              </a:rPr>
              <a:t>Average file duration: 16 Min. 06 Sec.</a:t>
            </a:r>
          </a:p>
          <a:p>
            <a:endParaRPr lang="de-DE" dirty="0"/>
          </a:p>
        </p:txBody>
      </p:sp>
    </p:spTree>
    <p:extLst>
      <p:ext uri="{BB962C8B-B14F-4D97-AF65-F5344CB8AC3E}">
        <p14:creationId xmlns:p14="http://schemas.microsoft.com/office/powerpoint/2010/main" val="26244906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74638"/>
            <a:ext cx="8229600" cy="1587616"/>
          </a:xfrm>
        </p:spPr>
        <p:txBody>
          <a:bodyPr>
            <a:normAutofit fontScale="90000"/>
          </a:bodyPr>
          <a:lstStyle/>
          <a:p>
            <a:r>
              <a:rPr lang="en-US" dirty="0">
                <a:solidFill>
                  <a:schemeClr val="bg1"/>
                </a:solidFill>
                <a:latin typeface="Calibri" panose="020F0502020204030204" pitchFamily="34" charset="0"/>
                <a:cs typeface="Calibri" panose="020F0502020204030204" pitchFamily="34" charset="0"/>
              </a:rPr>
              <a:t>Image and Sound QC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What have we learned? (from QC or affecting QC)</a:t>
            </a:r>
            <a:endParaRPr lang="de-DE" dirty="0">
              <a:solidFill>
                <a:schemeClr val="bg1"/>
              </a:solidFill>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1539961" y="1960474"/>
            <a:ext cx="6998558" cy="4585292"/>
          </a:xfrm>
        </p:spPr>
        <p:txBody>
          <a:bodyPr>
            <a:normAutofit/>
          </a:bodyPr>
          <a:lstStyle/>
          <a:p>
            <a:r>
              <a:rPr lang="de-DE" sz="2400" dirty="0">
                <a:solidFill>
                  <a:schemeClr val="bg1"/>
                </a:solidFill>
              </a:rPr>
              <a:t>Challenges      </a:t>
            </a:r>
          </a:p>
          <a:p>
            <a:pPr lvl="1"/>
            <a:r>
              <a:rPr lang="de-AT" sz="2400" dirty="0" err="1">
                <a:solidFill>
                  <a:schemeClr val="bg1"/>
                </a:solidFill>
              </a:rPr>
              <a:t>Unusually</a:t>
            </a:r>
            <a:r>
              <a:rPr lang="de-AT" sz="2400" dirty="0">
                <a:solidFill>
                  <a:schemeClr val="bg1"/>
                </a:solidFill>
              </a:rPr>
              <a:t> heavy </a:t>
            </a:r>
            <a:r>
              <a:rPr lang="de-AT" sz="2400" dirty="0" err="1">
                <a:solidFill>
                  <a:schemeClr val="bg1"/>
                </a:solidFill>
              </a:rPr>
              <a:t>use</a:t>
            </a:r>
            <a:r>
              <a:rPr lang="de-AT" sz="2400" dirty="0">
                <a:solidFill>
                  <a:schemeClr val="bg1"/>
                </a:solidFill>
              </a:rPr>
              <a:t> of scanners in two </a:t>
            </a:r>
            <a:r>
              <a:rPr lang="de-AT" sz="2400" dirty="0" err="1">
                <a:solidFill>
                  <a:schemeClr val="bg1"/>
                </a:solidFill>
              </a:rPr>
              <a:t>scanner</a:t>
            </a:r>
            <a:r>
              <a:rPr lang="de-AT" sz="2400" dirty="0">
                <a:solidFill>
                  <a:schemeClr val="bg1"/>
                </a:solidFill>
              </a:rPr>
              <a:t> </a:t>
            </a:r>
            <a:r>
              <a:rPr lang="de-AT" sz="2400" dirty="0" err="1">
                <a:solidFill>
                  <a:schemeClr val="bg1"/>
                </a:solidFill>
              </a:rPr>
              <a:t>workflow</a:t>
            </a:r>
            <a:r>
              <a:rPr lang="de-AT" sz="2400" dirty="0">
                <a:solidFill>
                  <a:schemeClr val="bg1"/>
                </a:solidFill>
              </a:rPr>
              <a:t> </a:t>
            </a:r>
            <a:r>
              <a:rPr lang="de-AT" sz="2400" dirty="0" err="1">
                <a:solidFill>
                  <a:schemeClr val="bg1"/>
                </a:solidFill>
              </a:rPr>
              <a:t>over</a:t>
            </a:r>
            <a:r>
              <a:rPr lang="de-AT" sz="2400" dirty="0">
                <a:solidFill>
                  <a:schemeClr val="bg1"/>
                </a:solidFill>
              </a:rPr>
              <a:t> </a:t>
            </a:r>
            <a:r>
              <a:rPr lang="de-AT" sz="2400" dirty="0" err="1">
                <a:solidFill>
                  <a:schemeClr val="bg1"/>
                </a:solidFill>
              </a:rPr>
              <a:t>two</a:t>
            </a:r>
            <a:r>
              <a:rPr lang="de-AT" sz="2400" dirty="0">
                <a:solidFill>
                  <a:schemeClr val="bg1"/>
                </a:solidFill>
              </a:rPr>
              <a:t> </a:t>
            </a:r>
            <a:r>
              <a:rPr lang="de-AT" sz="2400" dirty="0" err="1">
                <a:solidFill>
                  <a:schemeClr val="bg1"/>
                </a:solidFill>
              </a:rPr>
              <a:t>shifts</a:t>
            </a:r>
            <a:r>
              <a:rPr lang="de-AT" sz="2400" dirty="0">
                <a:solidFill>
                  <a:schemeClr val="bg1"/>
                </a:solidFill>
              </a:rPr>
              <a:t> per </a:t>
            </a:r>
            <a:r>
              <a:rPr lang="de-AT" sz="2400" dirty="0" err="1">
                <a:solidFill>
                  <a:schemeClr val="bg1"/>
                </a:solidFill>
              </a:rPr>
              <a:t>day</a:t>
            </a:r>
            <a:endParaRPr lang="de-AT" sz="2400" dirty="0">
              <a:solidFill>
                <a:schemeClr val="bg1"/>
              </a:solidFill>
            </a:endParaRPr>
          </a:p>
          <a:p>
            <a:pPr lvl="1"/>
            <a:r>
              <a:rPr lang="de-AT" sz="2400" dirty="0" err="1">
                <a:solidFill>
                  <a:schemeClr val="bg1"/>
                </a:solidFill>
              </a:rPr>
              <a:t>Maximize</a:t>
            </a:r>
            <a:r>
              <a:rPr lang="de-AT" sz="2400" dirty="0">
                <a:solidFill>
                  <a:schemeClr val="bg1"/>
                </a:solidFill>
              </a:rPr>
              <a:t> </a:t>
            </a:r>
            <a:r>
              <a:rPr lang="de-AT" sz="2400" dirty="0" err="1">
                <a:solidFill>
                  <a:schemeClr val="bg1"/>
                </a:solidFill>
              </a:rPr>
              <a:t>both</a:t>
            </a:r>
            <a:r>
              <a:rPr lang="de-AT" sz="2400" dirty="0">
                <a:solidFill>
                  <a:schemeClr val="bg1"/>
                </a:solidFill>
              </a:rPr>
              <a:t> </a:t>
            </a:r>
            <a:r>
              <a:rPr lang="de-AT" sz="2400" dirty="0" err="1">
                <a:solidFill>
                  <a:schemeClr val="bg1"/>
                </a:solidFill>
              </a:rPr>
              <a:t>quality</a:t>
            </a:r>
            <a:r>
              <a:rPr lang="de-AT" sz="2400" dirty="0">
                <a:solidFill>
                  <a:schemeClr val="bg1"/>
                </a:solidFill>
              </a:rPr>
              <a:t> </a:t>
            </a:r>
            <a:r>
              <a:rPr lang="de-AT" sz="2400" dirty="0" err="1">
                <a:solidFill>
                  <a:schemeClr val="bg1"/>
                </a:solidFill>
              </a:rPr>
              <a:t>and</a:t>
            </a:r>
            <a:r>
              <a:rPr lang="de-AT" sz="2400" dirty="0">
                <a:solidFill>
                  <a:schemeClr val="bg1"/>
                </a:solidFill>
              </a:rPr>
              <a:t> </a:t>
            </a:r>
            <a:r>
              <a:rPr lang="de-AT" sz="2400" dirty="0" err="1">
                <a:solidFill>
                  <a:schemeClr val="bg1"/>
                </a:solidFill>
              </a:rPr>
              <a:t>speed</a:t>
            </a:r>
            <a:endParaRPr lang="de-AT" sz="2400" dirty="0">
              <a:solidFill>
                <a:schemeClr val="bg1"/>
              </a:solidFill>
            </a:endParaRPr>
          </a:p>
          <a:p>
            <a:pPr lvl="1"/>
            <a:r>
              <a:rPr lang="de-AT" sz="2400" dirty="0" err="1">
                <a:solidFill>
                  <a:schemeClr val="bg1"/>
                </a:solidFill>
              </a:rPr>
              <a:t>Various</a:t>
            </a:r>
            <a:r>
              <a:rPr lang="de-AT" sz="2400" dirty="0">
                <a:solidFill>
                  <a:schemeClr val="bg1"/>
                </a:solidFill>
              </a:rPr>
              <a:t> hardware and software issues to </a:t>
            </a:r>
            <a:r>
              <a:rPr lang="de-AT" sz="2400" dirty="0" err="1">
                <a:solidFill>
                  <a:schemeClr val="bg1"/>
                </a:solidFill>
              </a:rPr>
              <a:t>work</a:t>
            </a:r>
            <a:r>
              <a:rPr lang="de-AT" sz="2400" dirty="0">
                <a:solidFill>
                  <a:schemeClr val="bg1"/>
                </a:solidFill>
              </a:rPr>
              <a:t> </a:t>
            </a:r>
            <a:r>
              <a:rPr lang="de-AT" sz="2400" dirty="0" err="1">
                <a:solidFill>
                  <a:schemeClr val="bg1"/>
                </a:solidFill>
              </a:rPr>
              <a:t>through</a:t>
            </a:r>
            <a:endParaRPr lang="de-AT" sz="2400" dirty="0">
              <a:solidFill>
                <a:schemeClr val="bg1"/>
              </a:solidFill>
            </a:endParaRPr>
          </a:p>
          <a:p>
            <a:pPr lvl="1"/>
            <a:r>
              <a:rPr lang="de-AT" sz="2400" dirty="0">
                <a:solidFill>
                  <a:schemeClr val="bg1"/>
                </a:solidFill>
              </a:rPr>
              <a:t>Need </a:t>
            </a:r>
            <a:r>
              <a:rPr lang="de-AT" sz="2400" dirty="0" err="1">
                <a:solidFill>
                  <a:schemeClr val="bg1"/>
                </a:solidFill>
              </a:rPr>
              <a:t>to</a:t>
            </a:r>
            <a:r>
              <a:rPr lang="de-AT" sz="2400" dirty="0">
                <a:solidFill>
                  <a:schemeClr val="bg1"/>
                </a:solidFill>
              </a:rPr>
              <a:t> </a:t>
            </a:r>
            <a:r>
              <a:rPr lang="de-AT" sz="2400" dirty="0" err="1">
                <a:solidFill>
                  <a:schemeClr val="bg1"/>
                </a:solidFill>
              </a:rPr>
              <a:t>engage</a:t>
            </a:r>
            <a:r>
              <a:rPr lang="de-AT" sz="2400" dirty="0">
                <a:solidFill>
                  <a:schemeClr val="bg1"/>
                </a:solidFill>
              </a:rPr>
              <a:t> in R&amp;D </a:t>
            </a:r>
            <a:r>
              <a:rPr lang="de-AT" sz="2400" dirty="0" err="1">
                <a:solidFill>
                  <a:schemeClr val="bg1"/>
                </a:solidFill>
              </a:rPr>
              <a:t>while</a:t>
            </a:r>
            <a:r>
              <a:rPr lang="de-AT" sz="2400" dirty="0">
                <a:solidFill>
                  <a:schemeClr val="bg1"/>
                </a:solidFill>
              </a:rPr>
              <a:t> </a:t>
            </a:r>
            <a:r>
              <a:rPr lang="de-AT" sz="2400" dirty="0" err="1">
                <a:solidFill>
                  <a:schemeClr val="bg1"/>
                </a:solidFill>
              </a:rPr>
              <a:t>doing</a:t>
            </a:r>
            <a:r>
              <a:rPr lang="de-AT" sz="2400" dirty="0">
                <a:solidFill>
                  <a:schemeClr val="bg1"/>
                </a:solidFill>
              </a:rPr>
              <a:t> </a:t>
            </a:r>
            <a:r>
              <a:rPr lang="de-AT" sz="2400" dirty="0" err="1">
                <a:solidFill>
                  <a:schemeClr val="bg1"/>
                </a:solidFill>
              </a:rPr>
              <a:t>production</a:t>
            </a:r>
            <a:endParaRPr lang="de-AT" sz="2400" dirty="0">
              <a:solidFill>
                <a:schemeClr val="bg1"/>
              </a:solidFill>
            </a:endParaRPr>
          </a:p>
          <a:p>
            <a:pPr marL="457200" lvl="1" indent="0">
              <a:buNone/>
            </a:pPr>
            <a:endParaRPr lang="de-AT" sz="2400" dirty="0">
              <a:solidFill>
                <a:schemeClr val="bg1"/>
              </a:solidFill>
            </a:endParaRPr>
          </a:p>
          <a:p>
            <a:pPr lvl="2"/>
            <a:endParaRPr lang="de-AT" sz="2000" dirty="0">
              <a:solidFill>
                <a:schemeClr val="bg1"/>
              </a:solidFill>
            </a:endParaRPr>
          </a:p>
          <a:p>
            <a:pPr lvl="1"/>
            <a:endParaRPr lang="de-AT" sz="2400" dirty="0">
              <a:solidFill>
                <a:schemeClr val="bg1"/>
              </a:solidFill>
            </a:endParaRPr>
          </a:p>
          <a:p>
            <a:pPr lvl="1"/>
            <a:endParaRPr lang="de-DE" sz="2400" dirty="0">
              <a:solidFill>
                <a:schemeClr val="bg1"/>
              </a:solidFill>
            </a:endParaRPr>
          </a:p>
          <a:p>
            <a:endParaRPr lang="de-DE" dirty="0"/>
          </a:p>
        </p:txBody>
      </p:sp>
    </p:spTree>
    <p:extLst>
      <p:ext uri="{BB962C8B-B14F-4D97-AF65-F5344CB8AC3E}">
        <p14:creationId xmlns:p14="http://schemas.microsoft.com/office/powerpoint/2010/main" val="222566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pic>
        <p:nvPicPr>
          <p:cNvPr id="1026" name="Picture 2" descr="Image result for free clip art everyone makes mistakes">
            <a:extLst>
              <a:ext uri="{FF2B5EF4-FFF2-40B4-BE49-F238E27FC236}">
                <a16:creationId xmlns:a16="http://schemas.microsoft.com/office/drawing/2014/main" xmlns="" id="{C72B32D5-CA36-534E-A0D8-082C1A439E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2979" y="2890982"/>
            <a:ext cx="4358043" cy="3931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DFB6865-2EEF-8644-AE21-DA152D679AA7}"/>
              </a:ext>
            </a:extLst>
          </p:cNvPr>
          <p:cNvSpPr txBox="1"/>
          <p:nvPr/>
        </p:nvSpPr>
        <p:spPr>
          <a:xfrm>
            <a:off x="987041" y="1567543"/>
            <a:ext cx="7403373" cy="1261884"/>
          </a:xfrm>
          <a:prstGeom prst="rect">
            <a:avLst/>
          </a:prstGeom>
          <a:noFill/>
        </p:spPr>
        <p:txBody>
          <a:bodyPr wrap="none" rtlCol="0">
            <a:spAutoFit/>
          </a:bodyPr>
          <a:lstStyle/>
          <a:p>
            <a:r>
              <a:rPr lang="en-US" sz="3800" dirty="0">
                <a:solidFill>
                  <a:schemeClr val="bg1"/>
                </a:solidFill>
                <a:latin typeface="Calibri" panose="020F0502020204030204" pitchFamily="34" charset="0"/>
                <a:cs typeface="Calibri" panose="020F0502020204030204" pitchFamily="34" charset="0"/>
              </a:rPr>
              <a:t>All vendors make mistakes</a:t>
            </a:r>
          </a:p>
          <a:p>
            <a:r>
              <a:rPr lang="en-US" sz="3800" dirty="0">
                <a:solidFill>
                  <a:schemeClr val="bg1"/>
                </a:solidFill>
                <a:latin typeface="Calibri" panose="020F0502020204030204" pitchFamily="34" charset="0"/>
                <a:cs typeface="Calibri" panose="020F0502020204030204" pitchFamily="34" charset="0"/>
              </a:rPr>
              <a:t>All in-house digitizers make mistakes</a:t>
            </a:r>
          </a:p>
        </p:txBody>
      </p:sp>
    </p:spTree>
    <p:extLst>
      <p:ext uri="{BB962C8B-B14F-4D97-AF65-F5344CB8AC3E}">
        <p14:creationId xmlns:p14="http://schemas.microsoft.com/office/powerpoint/2010/main" val="568656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solidFill>
                  <a:schemeClr val="bg1"/>
                </a:solidFill>
                <a:latin typeface="Calibri" panose="020F0502020204030204" pitchFamily="34" charset="0"/>
                <a:cs typeface="Calibri" panose="020F0502020204030204" pitchFamily="34" charset="0"/>
              </a:rPr>
              <a:t>Image and Sound QC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What have we learned?</a:t>
            </a:r>
            <a:endParaRPr lang="de-DE" dirty="0">
              <a:solidFill>
                <a:schemeClr val="bg1"/>
              </a:solidFill>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1539961" y="1960474"/>
            <a:ext cx="6998558" cy="4585292"/>
          </a:xfrm>
        </p:spPr>
        <p:txBody>
          <a:bodyPr>
            <a:normAutofit/>
          </a:bodyPr>
          <a:lstStyle/>
          <a:p>
            <a:r>
              <a:rPr lang="de-DE" sz="2400" dirty="0">
                <a:solidFill>
                  <a:schemeClr val="bg1"/>
                </a:solidFill>
              </a:rPr>
              <a:t>Challenges      </a:t>
            </a:r>
          </a:p>
          <a:p>
            <a:pPr lvl="1"/>
            <a:r>
              <a:rPr lang="de-AT" sz="2400" dirty="0">
                <a:solidFill>
                  <a:schemeClr val="bg1"/>
                </a:solidFill>
              </a:rPr>
              <a:t>Re-start at beginning of project</a:t>
            </a:r>
          </a:p>
          <a:p>
            <a:pPr lvl="1"/>
            <a:r>
              <a:rPr lang="de-AT" sz="2400" dirty="0">
                <a:solidFill>
                  <a:schemeClr val="bg1"/>
                </a:solidFill>
              </a:rPr>
              <a:t>Cleaner failure</a:t>
            </a:r>
          </a:p>
          <a:p>
            <a:pPr lvl="1"/>
            <a:r>
              <a:rPr lang="de-AT" sz="2400" dirty="0">
                <a:solidFill>
                  <a:schemeClr val="bg1"/>
                </a:solidFill>
              </a:rPr>
              <a:t>Human </a:t>
            </a:r>
            <a:r>
              <a:rPr lang="de-AT" sz="2400" dirty="0" err="1">
                <a:solidFill>
                  <a:schemeClr val="bg1"/>
                </a:solidFill>
              </a:rPr>
              <a:t>error</a:t>
            </a:r>
            <a:r>
              <a:rPr lang="de-AT" sz="2400" dirty="0">
                <a:solidFill>
                  <a:schemeClr val="bg1"/>
                </a:solidFill>
              </a:rPr>
              <a:t> (</a:t>
            </a:r>
            <a:r>
              <a:rPr lang="de-AT" sz="2400" dirty="0" err="1">
                <a:solidFill>
                  <a:schemeClr val="bg1"/>
                </a:solidFill>
              </a:rPr>
              <a:t>expected</a:t>
            </a:r>
            <a:r>
              <a:rPr lang="de-AT" sz="2400" dirty="0">
                <a:solidFill>
                  <a:schemeClr val="bg1"/>
                </a:solidFill>
              </a:rPr>
              <a:t>)</a:t>
            </a:r>
          </a:p>
          <a:p>
            <a:pPr lvl="2"/>
            <a:r>
              <a:rPr lang="de-AT" sz="2000" dirty="0" err="1">
                <a:solidFill>
                  <a:schemeClr val="bg1"/>
                </a:solidFill>
              </a:rPr>
              <a:t>Incorrect</a:t>
            </a:r>
            <a:r>
              <a:rPr lang="de-AT" sz="2000" dirty="0">
                <a:solidFill>
                  <a:schemeClr val="bg1"/>
                </a:solidFill>
              </a:rPr>
              <a:t> </a:t>
            </a:r>
            <a:r>
              <a:rPr lang="de-AT" sz="2000" dirty="0" err="1">
                <a:solidFill>
                  <a:schemeClr val="bg1"/>
                </a:solidFill>
              </a:rPr>
              <a:t>scanner</a:t>
            </a:r>
            <a:r>
              <a:rPr lang="de-AT" sz="2000" dirty="0">
                <a:solidFill>
                  <a:schemeClr val="bg1"/>
                </a:solidFill>
              </a:rPr>
              <a:t> </a:t>
            </a:r>
            <a:r>
              <a:rPr lang="de-AT" sz="2000" dirty="0" err="1">
                <a:solidFill>
                  <a:schemeClr val="bg1"/>
                </a:solidFill>
              </a:rPr>
              <a:t>settings</a:t>
            </a:r>
            <a:endParaRPr lang="de-AT" sz="2000" dirty="0">
              <a:solidFill>
                <a:schemeClr val="bg1"/>
              </a:solidFill>
            </a:endParaRPr>
          </a:p>
          <a:p>
            <a:pPr lvl="2"/>
            <a:r>
              <a:rPr lang="de-AT" sz="2000" dirty="0" err="1">
                <a:solidFill>
                  <a:schemeClr val="bg1"/>
                </a:solidFill>
              </a:rPr>
              <a:t>Excess</a:t>
            </a:r>
            <a:r>
              <a:rPr lang="de-AT" sz="2000" dirty="0">
                <a:solidFill>
                  <a:schemeClr val="bg1"/>
                </a:solidFill>
              </a:rPr>
              <a:t> </a:t>
            </a:r>
            <a:r>
              <a:rPr lang="de-AT" sz="2000" dirty="0" err="1">
                <a:solidFill>
                  <a:schemeClr val="bg1"/>
                </a:solidFill>
              </a:rPr>
              <a:t>dirt</a:t>
            </a:r>
            <a:r>
              <a:rPr lang="de-AT" sz="2000" dirty="0">
                <a:solidFill>
                  <a:schemeClr val="bg1"/>
                </a:solidFill>
              </a:rPr>
              <a:t> on film</a:t>
            </a:r>
          </a:p>
          <a:p>
            <a:pPr lvl="2"/>
            <a:r>
              <a:rPr lang="de-AT" sz="2000" dirty="0" err="1">
                <a:solidFill>
                  <a:schemeClr val="bg1"/>
                </a:solidFill>
              </a:rPr>
              <a:t>Stabilization</a:t>
            </a:r>
            <a:r>
              <a:rPr lang="de-AT" sz="2000" dirty="0">
                <a:solidFill>
                  <a:schemeClr val="bg1"/>
                </a:solidFill>
              </a:rPr>
              <a:t> </a:t>
            </a:r>
            <a:r>
              <a:rPr lang="de-AT" sz="2000" dirty="0" err="1">
                <a:solidFill>
                  <a:schemeClr val="bg1"/>
                </a:solidFill>
              </a:rPr>
              <a:t>problems</a:t>
            </a:r>
            <a:r>
              <a:rPr lang="de-AT" sz="2000" dirty="0">
                <a:solidFill>
                  <a:schemeClr val="bg1"/>
                </a:solidFill>
              </a:rPr>
              <a:t> on </a:t>
            </a:r>
            <a:r>
              <a:rPr lang="de-AT" sz="2000" dirty="0" err="1">
                <a:solidFill>
                  <a:schemeClr val="bg1"/>
                </a:solidFill>
              </a:rPr>
              <a:t>films</a:t>
            </a:r>
            <a:r>
              <a:rPr lang="de-AT" sz="2000" dirty="0">
                <a:solidFill>
                  <a:schemeClr val="bg1"/>
                </a:solidFill>
              </a:rPr>
              <a:t> </a:t>
            </a:r>
            <a:r>
              <a:rPr lang="de-AT" sz="2000" dirty="0" err="1">
                <a:solidFill>
                  <a:schemeClr val="bg1"/>
                </a:solidFill>
              </a:rPr>
              <a:t>with</a:t>
            </a:r>
            <a:r>
              <a:rPr lang="de-AT" sz="2000" dirty="0">
                <a:solidFill>
                  <a:schemeClr val="bg1"/>
                </a:solidFill>
              </a:rPr>
              <a:t> </a:t>
            </a:r>
            <a:r>
              <a:rPr lang="de-AT" sz="2000" dirty="0" err="1">
                <a:solidFill>
                  <a:schemeClr val="bg1"/>
                </a:solidFill>
              </a:rPr>
              <a:t>physical</a:t>
            </a:r>
            <a:r>
              <a:rPr lang="de-AT" sz="2000" dirty="0">
                <a:solidFill>
                  <a:schemeClr val="bg1"/>
                </a:solidFill>
              </a:rPr>
              <a:t> </a:t>
            </a:r>
            <a:r>
              <a:rPr lang="de-AT" sz="2000" dirty="0" err="1">
                <a:solidFill>
                  <a:schemeClr val="bg1"/>
                </a:solidFill>
              </a:rPr>
              <a:t>issues</a:t>
            </a:r>
            <a:endParaRPr lang="de-AT" sz="2000" dirty="0">
              <a:solidFill>
                <a:schemeClr val="bg1"/>
              </a:solidFill>
            </a:endParaRPr>
          </a:p>
          <a:p>
            <a:pPr lvl="2"/>
            <a:endParaRPr lang="de-AT" sz="2000" dirty="0">
              <a:solidFill>
                <a:schemeClr val="bg1"/>
              </a:solidFill>
            </a:endParaRPr>
          </a:p>
          <a:p>
            <a:pPr lvl="1"/>
            <a:endParaRPr lang="de-AT" sz="2400" dirty="0">
              <a:solidFill>
                <a:schemeClr val="bg1"/>
              </a:solidFill>
            </a:endParaRPr>
          </a:p>
          <a:p>
            <a:pPr lvl="1"/>
            <a:endParaRPr lang="de-DE" sz="2400" dirty="0">
              <a:solidFill>
                <a:schemeClr val="bg1"/>
              </a:solidFill>
            </a:endParaRPr>
          </a:p>
          <a:p>
            <a:endParaRPr lang="de-DE" dirty="0"/>
          </a:p>
        </p:txBody>
      </p:sp>
    </p:spTree>
    <p:extLst>
      <p:ext uri="{BB962C8B-B14F-4D97-AF65-F5344CB8AC3E}">
        <p14:creationId xmlns:p14="http://schemas.microsoft.com/office/powerpoint/2010/main" val="25092662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solidFill>
                  <a:schemeClr val="bg1"/>
                </a:solidFill>
                <a:latin typeface="Calibri" panose="020F0502020204030204" pitchFamily="34" charset="0"/>
                <a:cs typeface="Calibri" panose="020F0502020204030204" pitchFamily="34" charset="0"/>
              </a:rPr>
              <a:t>Image and Sound QC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What have we learned?</a:t>
            </a:r>
            <a:endParaRPr lang="de-DE" dirty="0">
              <a:solidFill>
                <a:schemeClr val="bg1"/>
              </a:solidFill>
              <a:latin typeface="Calibri" panose="020F0502020204030204" pitchFamily="34" charset="0"/>
              <a:cs typeface="Calibri" panose="020F0502020204030204" pitchFamily="34" charset="0"/>
            </a:endParaRPr>
          </a:p>
        </p:txBody>
      </p:sp>
      <p:sp>
        <p:nvSpPr>
          <p:cNvPr id="3" name="Inhaltsplatzhalter 2"/>
          <p:cNvSpPr>
            <a:spLocks noGrp="1"/>
          </p:cNvSpPr>
          <p:nvPr>
            <p:ph idx="1"/>
          </p:nvPr>
        </p:nvSpPr>
        <p:spPr>
          <a:xfrm>
            <a:off x="1539961" y="1960474"/>
            <a:ext cx="6998558" cy="3784446"/>
          </a:xfrm>
        </p:spPr>
        <p:txBody>
          <a:bodyPr>
            <a:normAutofit/>
          </a:bodyPr>
          <a:lstStyle/>
          <a:p>
            <a:r>
              <a:rPr lang="de-DE" sz="2400" dirty="0">
                <a:solidFill>
                  <a:schemeClr val="bg1"/>
                </a:solidFill>
              </a:rPr>
              <a:t>QC program      </a:t>
            </a:r>
          </a:p>
          <a:p>
            <a:pPr lvl="1"/>
            <a:r>
              <a:rPr lang="de-AT" sz="2400" dirty="0">
                <a:solidFill>
                  <a:schemeClr val="bg1"/>
                </a:solidFill>
              </a:rPr>
              <a:t>Identified audio and image issues</a:t>
            </a:r>
          </a:p>
          <a:p>
            <a:pPr lvl="1"/>
            <a:r>
              <a:rPr lang="de-AT" sz="2400" dirty="0">
                <a:solidFill>
                  <a:schemeClr val="bg1"/>
                </a:solidFill>
              </a:rPr>
              <a:t>Fed </a:t>
            </a:r>
            <a:r>
              <a:rPr lang="de-AT" sz="2400" dirty="0" err="1">
                <a:solidFill>
                  <a:schemeClr val="bg1"/>
                </a:solidFill>
              </a:rPr>
              <a:t>data</a:t>
            </a:r>
            <a:r>
              <a:rPr lang="de-AT" sz="2400" dirty="0">
                <a:solidFill>
                  <a:schemeClr val="bg1"/>
                </a:solidFill>
              </a:rPr>
              <a:t> </a:t>
            </a:r>
            <a:r>
              <a:rPr lang="de-AT" sz="2400" dirty="0" err="1">
                <a:solidFill>
                  <a:schemeClr val="bg1"/>
                </a:solidFill>
              </a:rPr>
              <a:t>into</a:t>
            </a:r>
            <a:r>
              <a:rPr lang="de-AT" sz="2400" dirty="0">
                <a:solidFill>
                  <a:schemeClr val="bg1"/>
                </a:solidFill>
              </a:rPr>
              <a:t> R&amp;D </a:t>
            </a:r>
            <a:r>
              <a:rPr lang="de-AT" sz="2400" dirty="0" err="1">
                <a:solidFill>
                  <a:schemeClr val="bg1"/>
                </a:solidFill>
              </a:rPr>
              <a:t>process</a:t>
            </a:r>
            <a:endParaRPr lang="de-AT" sz="2400" dirty="0">
              <a:solidFill>
                <a:schemeClr val="bg1"/>
              </a:solidFill>
            </a:endParaRPr>
          </a:p>
          <a:p>
            <a:pPr lvl="1"/>
            <a:r>
              <a:rPr lang="de-AT" sz="2400" dirty="0" err="1">
                <a:solidFill>
                  <a:schemeClr val="bg1"/>
                </a:solidFill>
              </a:rPr>
              <a:t>Grew</a:t>
            </a:r>
            <a:r>
              <a:rPr lang="de-AT" sz="2400" dirty="0">
                <a:solidFill>
                  <a:schemeClr val="bg1"/>
                </a:solidFill>
              </a:rPr>
              <a:t> </a:t>
            </a:r>
            <a:r>
              <a:rPr lang="de-AT" sz="2400" dirty="0" err="1">
                <a:solidFill>
                  <a:schemeClr val="bg1"/>
                </a:solidFill>
              </a:rPr>
              <a:t>better</a:t>
            </a:r>
            <a:r>
              <a:rPr lang="de-AT" sz="2400" dirty="0">
                <a:solidFill>
                  <a:schemeClr val="bg1"/>
                </a:solidFill>
              </a:rPr>
              <a:t> </a:t>
            </a:r>
            <a:r>
              <a:rPr lang="de-AT" sz="2400" dirty="0" err="1">
                <a:solidFill>
                  <a:schemeClr val="bg1"/>
                </a:solidFill>
              </a:rPr>
              <a:t>with</a:t>
            </a:r>
            <a:r>
              <a:rPr lang="de-AT" sz="2400" dirty="0">
                <a:solidFill>
                  <a:schemeClr val="bg1"/>
                </a:solidFill>
              </a:rPr>
              <a:t> </a:t>
            </a:r>
            <a:r>
              <a:rPr lang="de-AT" sz="2400" dirty="0" err="1">
                <a:solidFill>
                  <a:schemeClr val="bg1"/>
                </a:solidFill>
              </a:rPr>
              <a:t>experience</a:t>
            </a:r>
            <a:r>
              <a:rPr lang="de-AT" sz="2400" dirty="0">
                <a:solidFill>
                  <a:schemeClr val="bg1"/>
                </a:solidFill>
              </a:rPr>
              <a:t> (</a:t>
            </a:r>
            <a:r>
              <a:rPr lang="de-AT" sz="2400" dirty="0" err="1">
                <a:solidFill>
                  <a:schemeClr val="bg1"/>
                </a:solidFill>
              </a:rPr>
              <a:t>learning</a:t>
            </a:r>
            <a:r>
              <a:rPr lang="de-AT" sz="2400" dirty="0">
                <a:solidFill>
                  <a:schemeClr val="bg1"/>
                </a:solidFill>
              </a:rPr>
              <a:t> </a:t>
            </a:r>
            <a:r>
              <a:rPr lang="de-AT" sz="2400" dirty="0" err="1">
                <a:solidFill>
                  <a:schemeClr val="bg1"/>
                </a:solidFill>
              </a:rPr>
              <a:t>curve</a:t>
            </a:r>
            <a:r>
              <a:rPr lang="de-AT" sz="2400" dirty="0">
                <a:solidFill>
                  <a:schemeClr val="bg1"/>
                </a:solidFill>
              </a:rPr>
              <a:t>)</a:t>
            </a:r>
          </a:p>
          <a:p>
            <a:pPr lvl="1"/>
            <a:r>
              <a:rPr lang="de-AT" sz="2400" dirty="0" err="1">
                <a:solidFill>
                  <a:schemeClr val="bg1"/>
                </a:solidFill>
              </a:rPr>
              <a:t>Helped</a:t>
            </a:r>
            <a:r>
              <a:rPr lang="de-AT" sz="2400" dirty="0">
                <a:solidFill>
                  <a:schemeClr val="bg1"/>
                </a:solidFill>
              </a:rPr>
              <a:t> </a:t>
            </a:r>
            <a:r>
              <a:rPr lang="de-AT" sz="2400" dirty="0" err="1">
                <a:solidFill>
                  <a:schemeClr val="bg1"/>
                </a:solidFill>
              </a:rPr>
              <a:t>vendor</a:t>
            </a:r>
            <a:r>
              <a:rPr lang="de-AT" sz="2400" dirty="0">
                <a:solidFill>
                  <a:schemeClr val="bg1"/>
                </a:solidFill>
              </a:rPr>
              <a:t> </a:t>
            </a:r>
            <a:r>
              <a:rPr lang="de-AT" sz="2400" dirty="0" err="1">
                <a:solidFill>
                  <a:schemeClr val="bg1"/>
                </a:solidFill>
              </a:rPr>
              <a:t>become</a:t>
            </a:r>
            <a:r>
              <a:rPr lang="de-AT" sz="2400" dirty="0">
                <a:solidFill>
                  <a:schemeClr val="bg1"/>
                </a:solidFill>
              </a:rPr>
              <a:t> </a:t>
            </a:r>
            <a:r>
              <a:rPr lang="de-AT" sz="2400" dirty="0" err="1">
                <a:solidFill>
                  <a:schemeClr val="bg1"/>
                </a:solidFill>
              </a:rPr>
              <a:t>more</a:t>
            </a:r>
            <a:r>
              <a:rPr lang="de-AT" sz="2400" dirty="0">
                <a:solidFill>
                  <a:schemeClr val="bg1"/>
                </a:solidFill>
              </a:rPr>
              <a:t> </a:t>
            </a:r>
            <a:r>
              <a:rPr lang="de-AT" sz="2400" dirty="0" err="1">
                <a:solidFill>
                  <a:schemeClr val="bg1"/>
                </a:solidFill>
              </a:rPr>
              <a:t>accurate</a:t>
            </a:r>
            <a:endParaRPr lang="de-AT" sz="2400" dirty="0">
              <a:solidFill>
                <a:schemeClr val="bg1"/>
              </a:solidFill>
            </a:endParaRPr>
          </a:p>
          <a:p>
            <a:pPr lvl="1"/>
            <a:endParaRPr lang="de-AT" sz="2400" dirty="0">
              <a:solidFill>
                <a:schemeClr val="bg1"/>
              </a:solidFill>
            </a:endParaRPr>
          </a:p>
          <a:p>
            <a:pPr lvl="1"/>
            <a:endParaRPr lang="de-AT" sz="2400" dirty="0">
              <a:solidFill>
                <a:schemeClr val="bg1"/>
              </a:solidFill>
            </a:endParaRPr>
          </a:p>
          <a:p>
            <a:pPr lvl="1"/>
            <a:endParaRPr lang="de-DE" sz="2400" dirty="0">
              <a:solidFill>
                <a:schemeClr val="bg1"/>
              </a:solidFill>
            </a:endParaRPr>
          </a:p>
          <a:p>
            <a:endParaRPr lang="de-DE" dirty="0"/>
          </a:p>
        </p:txBody>
      </p:sp>
    </p:spTree>
    <p:extLst>
      <p:ext uri="{BB962C8B-B14F-4D97-AF65-F5344CB8AC3E}">
        <p14:creationId xmlns:p14="http://schemas.microsoft.com/office/powerpoint/2010/main" val="3348436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solidFill>
                  <a:schemeClr val="bg1"/>
                </a:solidFill>
                <a:latin typeface="Calibri" panose="020F0502020204030204" pitchFamily="34" charset="0"/>
                <a:cs typeface="Calibri" panose="020F0502020204030204" pitchFamily="34" charset="0"/>
              </a:rPr>
              <a:t>Image </a:t>
            </a:r>
            <a:r>
              <a:rPr lang="de-AT" dirty="0" err="1">
                <a:solidFill>
                  <a:schemeClr val="bg1"/>
                </a:solidFill>
                <a:latin typeface="Calibri" panose="020F0502020204030204" pitchFamily="34" charset="0"/>
                <a:cs typeface="Calibri" panose="020F0502020204030204" pitchFamily="34" charset="0"/>
              </a:rPr>
              <a:t>and</a:t>
            </a:r>
            <a:r>
              <a:rPr lang="de-AT" dirty="0">
                <a:solidFill>
                  <a:schemeClr val="bg1"/>
                </a:solidFill>
                <a:latin typeface="Calibri" panose="020F0502020204030204" pitchFamily="34" charset="0"/>
                <a:cs typeface="Calibri" panose="020F0502020204030204" pitchFamily="34" charset="0"/>
              </a:rPr>
              <a:t> Sound QC</a:t>
            </a:r>
            <a:br>
              <a:rPr lang="de-AT" dirty="0">
                <a:solidFill>
                  <a:schemeClr val="bg1"/>
                </a:solidFill>
                <a:latin typeface="Calibri" panose="020F0502020204030204" pitchFamily="34" charset="0"/>
                <a:cs typeface="Calibri" panose="020F0502020204030204" pitchFamily="34" charset="0"/>
              </a:rPr>
            </a:br>
            <a:r>
              <a:rPr lang="de-AT" dirty="0">
                <a:solidFill>
                  <a:schemeClr val="bg1"/>
                </a:solidFill>
                <a:latin typeface="Calibri" panose="020F0502020204030204" pitchFamily="34" charset="0"/>
                <a:cs typeface="Calibri" panose="020F0502020204030204" pitchFamily="34" charset="0"/>
              </a:rPr>
              <a:t>Most Critical </a:t>
            </a:r>
            <a:r>
              <a:rPr lang="de-AT" dirty="0" err="1">
                <a:solidFill>
                  <a:schemeClr val="bg1"/>
                </a:solidFill>
                <a:latin typeface="Calibri" panose="020F0502020204030204" pitchFamily="34" charset="0"/>
                <a:cs typeface="Calibri" panose="020F0502020204030204" pitchFamily="34" charset="0"/>
              </a:rPr>
              <a:t>Issues</a:t>
            </a:r>
            <a:r>
              <a:rPr lang="de-AT" dirty="0">
                <a:solidFill>
                  <a:schemeClr val="bg1"/>
                </a:solidFill>
                <a:latin typeface="Calibri" panose="020F0502020204030204" pitchFamily="34" charset="0"/>
                <a:cs typeface="Calibri" panose="020F0502020204030204" pitchFamily="34" charset="0"/>
              </a:rPr>
              <a:t> &amp; </a:t>
            </a:r>
            <a:r>
              <a:rPr lang="de-AT" dirty="0" err="1">
                <a:solidFill>
                  <a:schemeClr val="bg1"/>
                </a:solidFill>
                <a:latin typeface="Calibri" panose="020F0502020204030204" pitchFamily="34" charset="0"/>
                <a:cs typeface="Calibri" panose="020F0502020204030204" pitchFamily="34" charset="0"/>
              </a:rPr>
              <a:t>Effectiveness</a:t>
            </a:r>
            <a:endParaRPr lang="de-DE" dirty="0">
              <a:solidFill>
                <a:schemeClr val="bg1"/>
              </a:solidFill>
              <a:latin typeface="Calibri" panose="020F0502020204030204" pitchFamily="34" charset="0"/>
              <a:cs typeface="Calibri" panose="020F0502020204030204" pitchFamily="34" charset="0"/>
            </a:endParaRPr>
          </a:p>
        </p:txBody>
      </p:sp>
      <p:graphicFrame>
        <p:nvGraphicFramePr>
          <p:cNvPr id="4" name="Diagramm 3"/>
          <p:cNvGraphicFramePr>
            <a:graphicFrameLocks/>
          </p:cNvGraphicFramePr>
          <p:nvPr>
            <p:extLst/>
          </p:nvPr>
        </p:nvGraphicFramePr>
        <p:xfrm>
          <a:off x="399564" y="1293779"/>
          <a:ext cx="8167836" cy="4835172"/>
        </p:xfrm>
        <a:graphic>
          <a:graphicData uri="http://schemas.openxmlformats.org/drawingml/2006/chart">
            <c:chart xmlns:c="http://schemas.openxmlformats.org/drawingml/2006/chart" xmlns:r="http://schemas.openxmlformats.org/officeDocument/2006/relationships" r:id="rId2"/>
          </a:graphicData>
        </a:graphic>
      </p:graphicFrame>
      <p:sp>
        <p:nvSpPr>
          <p:cNvPr id="5" name="Inhaltsplatzhalter 2"/>
          <p:cNvSpPr txBox="1">
            <a:spLocks/>
          </p:cNvSpPr>
          <p:nvPr/>
        </p:nvSpPr>
        <p:spPr>
          <a:xfrm>
            <a:off x="4542817" y="1828799"/>
            <a:ext cx="4601183" cy="2247089"/>
          </a:xfrm>
          <a:prstGeom prst="rect">
            <a:avLst/>
          </a:prstGeom>
          <a:solidFill>
            <a:schemeClr val="tx1"/>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de-AT" sz="1800" dirty="0">
                <a:solidFill>
                  <a:schemeClr val="bg1"/>
                </a:solidFill>
              </a:rPr>
              <a:t>QC </a:t>
            </a:r>
            <a:r>
              <a:rPr lang="de-AT" sz="1800" dirty="0" err="1">
                <a:solidFill>
                  <a:schemeClr val="bg1"/>
                </a:solidFill>
              </a:rPr>
              <a:t>allows</a:t>
            </a:r>
            <a:r>
              <a:rPr lang="de-AT" sz="1800" dirty="0">
                <a:solidFill>
                  <a:schemeClr val="bg1"/>
                </a:solidFill>
              </a:rPr>
              <a:t> </a:t>
            </a:r>
            <a:r>
              <a:rPr lang="de-AT" sz="1800" dirty="0" err="1">
                <a:solidFill>
                  <a:schemeClr val="bg1"/>
                </a:solidFill>
              </a:rPr>
              <a:t>to</a:t>
            </a:r>
            <a:r>
              <a:rPr lang="de-AT" sz="1800" dirty="0">
                <a:solidFill>
                  <a:schemeClr val="bg1"/>
                </a:solidFill>
              </a:rPr>
              <a:t> </a:t>
            </a:r>
            <a:r>
              <a:rPr lang="de-AT" sz="1800" dirty="0" err="1">
                <a:solidFill>
                  <a:schemeClr val="bg1"/>
                </a:solidFill>
              </a:rPr>
              <a:t>detect</a:t>
            </a:r>
            <a:r>
              <a:rPr lang="de-AT" sz="1800" dirty="0">
                <a:solidFill>
                  <a:schemeClr val="bg1"/>
                </a:solidFill>
              </a:rPr>
              <a:t> </a:t>
            </a:r>
            <a:r>
              <a:rPr lang="de-AT" sz="1800" dirty="0" err="1">
                <a:solidFill>
                  <a:schemeClr val="bg1"/>
                </a:solidFill>
              </a:rPr>
              <a:t>defects</a:t>
            </a:r>
            <a:r>
              <a:rPr lang="de-AT" sz="1800" dirty="0">
                <a:solidFill>
                  <a:schemeClr val="bg1"/>
                </a:solidFill>
              </a:rPr>
              <a:t/>
            </a:r>
            <a:br>
              <a:rPr lang="de-AT" sz="1800" dirty="0">
                <a:solidFill>
                  <a:schemeClr val="bg1"/>
                </a:solidFill>
              </a:rPr>
            </a:br>
            <a:r>
              <a:rPr lang="de-AT" sz="1800" dirty="0">
                <a:solidFill>
                  <a:srgbClr val="FF0000"/>
                </a:solidFill>
              </a:rPr>
              <a:t>-&gt; Files „</a:t>
            </a:r>
            <a:r>
              <a:rPr lang="de-AT" sz="1800" dirty="0" err="1">
                <a:solidFill>
                  <a:srgbClr val="FF0000"/>
                </a:solidFill>
              </a:rPr>
              <a:t>To</a:t>
            </a:r>
            <a:r>
              <a:rPr lang="de-AT" sz="1800" dirty="0">
                <a:solidFill>
                  <a:srgbClr val="FF0000"/>
                </a:solidFill>
              </a:rPr>
              <a:t> </a:t>
            </a:r>
            <a:r>
              <a:rPr lang="de-AT" sz="1800" dirty="0" err="1">
                <a:solidFill>
                  <a:srgbClr val="FF0000"/>
                </a:solidFill>
              </a:rPr>
              <a:t>be</a:t>
            </a:r>
            <a:r>
              <a:rPr lang="de-AT" sz="1800" dirty="0">
                <a:solidFill>
                  <a:srgbClr val="FF0000"/>
                </a:solidFill>
              </a:rPr>
              <a:t> Re-</a:t>
            </a:r>
            <a:r>
              <a:rPr lang="de-AT" sz="1800" dirty="0" err="1">
                <a:solidFill>
                  <a:srgbClr val="FF0000"/>
                </a:solidFill>
              </a:rPr>
              <a:t>Scanned</a:t>
            </a:r>
            <a:r>
              <a:rPr lang="de-AT" sz="1800" dirty="0">
                <a:solidFill>
                  <a:srgbClr val="FF0000"/>
                </a:solidFill>
              </a:rPr>
              <a:t>“ </a:t>
            </a:r>
          </a:p>
          <a:p>
            <a:pPr algn="l"/>
            <a:endParaRPr lang="de-AT" sz="1800" dirty="0"/>
          </a:p>
          <a:p>
            <a:pPr marL="285750" indent="-285750" algn="l">
              <a:buFont typeface="Arial" panose="020B0604020202020204" pitchFamily="34" charset="0"/>
              <a:buChar char="•"/>
            </a:pPr>
            <a:r>
              <a:rPr lang="de-AT" sz="1800" dirty="0" err="1">
                <a:solidFill>
                  <a:schemeClr val="bg1"/>
                </a:solidFill>
              </a:rPr>
              <a:t>QC+Re-Scan</a:t>
            </a:r>
            <a:r>
              <a:rPr lang="de-AT" sz="1800" dirty="0">
                <a:solidFill>
                  <a:schemeClr val="bg1"/>
                </a:solidFill>
              </a:rPr>
              <a:t> </a:t>
            </a:r>
            <a:r>
              <a:rPr lang="de-AT" sz="1800" dirty="0" err="1">
                <a:solidFill>
                  <a:schemeClr val="bg1"/>
                </a:solidFill>
              </a:rPr>
              <a:t>reduces</a:t>
            </a:r>
            <a:r>
              <a:rPr lang="de-AT" sz="1800" dirty="0">
                <a:solidFill>
                  <a:schemeClr val="bg1"/>
                </a:solidFill>
              </a:rPr>
              <a:t> </a:t>
            </a:r>
            <a:r>
              <a:rPr lang="de-AT" sz="1800" dirty="0" err="1">
                <a:solidFill>
                  <a:schemeClr val="bg1"/>
                </a:solidFill>
              </a:rPr>
              <a:t>the</a:t>
            </a:r>
            <a:r>
              <a:rPr lang="de-AT" sz="1800" dirty="0">
                <a:solidFill>
                  <a:schemeClr val="bg1"/>
                </a:solidFill>
              </a:rPr>
              <a:t> total </a:t>
            </a:r>
            <a:r>
              <a:rPr lang="de-AT" sz="1800" dirty="0" err="1">
                <a:solidFill>
                  <a:schemeClr val="bg1"/>
                </a:solidFill>
              </a:rPr>
              <a:t>defects</a:t>
            </a:r>
            <a:r>
              <a:rPr lang="de-AT" sz="1800" dirty="0">
                <a:solidFill>
                  <a:schemeClr val="bg1"/>
                </a:solidFill>
              </a:rPr>
              <a:t> rate per </a:t>
            </a:r>
            <a:r>
              <a:rPr lang="de-AT" sz="1800" dirty="0" err="1">
                <a:solidFill>
                  <a:schemeClr val="bg1"/>
                </a:solidFill>
              </a:rPr>
              <a:t>file</a:t>
            </a:r>
            <a:r>
              <a:rPr lang="de-AT" sz="1800" dirty="0">
                <a:solidFill>
                  <a:schemeClr val="bg1"/>
                </a:solidFill>
              </a:rPr>
              <a:t> </a:t>
            </a:r>
            <a:r>
              <a:rPr lang="de-AT" sz="1800" dirty="0" err="1">
                <a:solidFill>
                  <a:schemeClr val="bg1"/>
                </a:solidFill>
              </a:rPr>
              <a:t>from</a:t>
            </a:r>
            <a:r>
              <a:rPr lang="de-AT" sz="1800" dirty="0">
                <a:solidFill>
                  <a:schemeClr val="bg1"/>
                </a:solidFill>
              </a:rPr>
              <a:t> 3.2 </a:t>
            </a:r>
            <a:r>
              <a:rPr lang="de-AT" sz="1800" dirty="0" err="1">
                <a:solidFill>
                  <a:schemeClr val="bg1"/>
                </a:solidFill>
              </a:rPr>
              <a:t>to</a:t>
            </a:r>
            <a:r>
              <a:rPr lang="de-AT" sz="1800" dirty="0">
                <a:solidFill>
                  <a:schemeClr val="bg1"/>
                </a:solidFill>
              </a:rPr>
              <a:t> 0.6</a:t>
            </a:r>
            <a:br>
              <a:rPr lang="de-AT" sz="1800" dirty="0">
                <a:solidFill>
                  <a:schemeClr val="bg1"/>
                </a:solidFill>
              </a:rPr>
            </a:br>
            <a:r>
              <a:rPr lang="de-AT" sz="1800" dirty="0">
                <a:solidFill>
                  <a:srgbClr val="00B050"/>
                </a:solidFill>
              </a:rPr>
              <a:t>-&gt;</a:t>
            </a:r>
            <a:r>
              <a:rPr lang="de-AT" sz="1800" b="1" dirty="0">
                <a:solidFill>
                  <a:srgbClr val="00B050"/>
                </a:solidFill>
              </a:rPr>
              <a:t>More </a:t>
            </a:r>
            <a:r>
              <a:rPr lang="de-AT" sz="1800" b="1" dirty="0" err="1">
                <a:solidFill>
                  <a:srgbClr val="00B050"/>
                </a:solidFill>
              </a:rPr>
              <a:t>than</a:t>
            </a:r>
            <a:r>
              <a:rPr lang="de-AT" sz="1800" b="1" dirty="0">
                <a:solidFill>
                  <a:srgbClr val="00B050"/>
                </a:solidFill>
              </a:rPr>
              <a:t> 5 </a:t>
            </a:r>
            <a:r>
              <a:rPr lang="de-AT" sz="1800" b="1" dirty="0" err="1">
                <a:solidFill>
                  <a:srgbClr val="00B050"/>
                </a:solidFill>
              </a:rPr>
              <a:t>times</a:t>
            </a:r>
            <a:r>
              <a:rPr lang="de-AT" sz="1800" b="1" dirty="0">
                <a:solidFill>
                  <a:srgbClr val="00B050"/>
                </a:solidFill>
              </a:rPr>
              <a:t> </a:t>
            </a:r>
            <a:r>
              <a:rPr lang="de-AT" sz="1800" b="1" dirty="0" err="1">
                <a:solidFill>
                  <a:srgbClr val="00B050"/>
                </a:solidFill>
              </a:rPr>
              <a:t>less</a:t>
            </a:r>
            <a:r>
              <a:rPr lang="de-AT" sz="1800" b="1" dirty="0">
                <a:solidFill>
                  <a:srgbClr val="00B050"/>
                </a:solidFill>
              </a:rPr>
              <a:t> </a:t>
            </a:r>
            <a:r>
              <a:rPr lang="de-AT" sz="1800" b="1" dirty="0" err="1">
                <a:solidFill>
                  <a:srgbClr val="00B050"/>
                </a:solidFill>
              </a:rPr>
              <a:t>issues</a:t>
            </a:r>
            <a:r>
              <a:rPr lang="de-AT" sz="1800" b="1" dirty="0">
                <a:solidFill>
                  <a:srgbClr val="00B050"/>
                </a:solidFill>
              </a:rPr>
              <a:t/>
            </a:r>
            <a:br>
              <a:rPr lang="de-AT" sz="1800" b="1" dirty="0">
                <a:solidFill>
                  <a:srgbClr val="00B050"/>
                </a:solidFill>
              </a:rPr>
            </a:br>
            <a:r>
              <a:rPr lang="de-AT" sz="1800" b="1" dirty="0">
                <a:solidFill>
                  <a:srgbClr val="00B050"/>
                </a:solidFill>
              </a:rPr>
              <a:t>   (</a:t>
            </a:r>
            <a:r>
              <a:rPr lang="de-AT" sz="1800" b="1" dirty="0" err="1">
                <a:solidFill>
                  <a:srgbClr val="00B050"/>
                </a:solidFill>
              </a:rPr>
              <a:t>Archived</a:t>
            </a:r>
            <a:r>
              <a:rPr lang="de-AT" sz="1800" b="1" dirty="0">
                <a:solidFill>
                  <a:srgbClr val="00B050"/>
                </a:solidFill>
              </a:rPr>
              <a:t> vs. </a:t>
            </a:r>
            <a:r>
              <a:rPr lang="de-AT" sz="1800" dirty="0">
                <a:solidFill>
                  <a:srgbClr val="FF0000"/>
                </a:solidFill>
              </a:rPr>
              <a:t>Re-</a:t>
            </a:r>
            <a:r>
              <a:rPr lang="de-AT" sz="1800" dirty="0" err="1">
                <a:solidFill>
                  <a:srgbClr val="FF0000"/>
                </a:solidFill>
              </a:rPr>
              <a:t>scanned</a:t>
            </a:r>
            <a:r>
              <a:rPr lang="de-AT" sz="1800" b="1" dirty="0">
                <a:solidFill>
                  <a:srgbClr val="00B050"/>
                </a:solidFill>
              </a:rPr>
              <a:t>)</a:t>
            </a:r>
          </a:p>
        </p:txBody>
      </p:sp>
      <p:pic>
        <p:nvPicPr>
          <p:cNvPr id="6" name="Picture 2" descr="C:\Users\scp\Desktop\VidiCert Logo RGB_6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338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latin typeface="Calibri" panose="020F0502020204030204" pitchFamily="34" charset="0"/>
                <a:cs typeface="Calibri" panose="020F0502020204030204" pitchFamily="34" charset="0"/>
              </a:rPr>
              <a:t>MDPI </a:t>
            </a:r>
            <a:r>
              <a:rPr lang="de-AT" dirty="0" err="1">
                <a:latin typeface="Calibri" panose="020F0502020204030204" pitchFamily="34" charset="0"/>
                <a:cs typeface="Calibri" panose="020F0502020204030204" pitchFamily="34" charset="0"/>
              </a:rPr>
              <a:t>Operations</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Overview</a:t>
            </a:r>
            <a:r>
              <a:rPr lang="de-AT" dirty="0">
                <a:latin typeface="Calibri" panose="020F0502020204030204" pitchFamily="34" charset="0"/>
                <a:cs typeface="Calibri" panose="020F0502020204030204" pitchFamily="34" charset="0"/>
              </a:rPr>
              <a:t/>
            </a:r>
            <a:br>
              <a:rPr lang="de-AT" dirty="0">
                <a:latin typeface="Calibri" panose="020F0502020204030204" pitchFamily="34" charset="0"/>
                <a:cs typeface="Calibri" panose="020F0502020204030204" pitchFamily="34" charset="0"/>
              </a:rPr>
            </a:br>
            <a:r>
              <a:rPr lang="de-AT" dirty="0">
                <a:latin typeface="Calibri" panose="020F0502020204030204" pitchFamily="34" charset="0"/>
                <a:cs typeface="Calibri" panose="020F0502020204030204" pitchFamily="34" charset="0"/>
              </a:rPr>
              <a:t>Re-Scans per </a:t>
            </a:r>
            <a:r>
              <a:rPr lang="de-AT" dirty="0" err="1">
                <a:latin typeface="Calibri" panose="020F0502020204030204" pitchFamily="34" charset="0"/>
                <a:cs typeface="Calibri" panose="020F0502020204030204" pitchFamily="34" charset="0"/>
              </a:rPr>
              <a:t>Month</a:t>
            </a:r>
            <a:endParaRPr lang="de-DE" dirty="0">
              <a:latin typeface="Calibri" panose="020F0502020204030204" pitchFamily="34" charset="0"/>
              <a:cs typeface="Calibri" panose="020F0502020204030204" pitchFamily="34" charset="0"/>
            </a:endParaRPr>
          </a:p>
        </p:txBody>
      </p:sp>
      <p:graphicFrame>
        <p:nvGraphicFramePr>
          <p:cNvPr id="4" name="Diagramm 3"/>
          <p:cNvGraphicFramePr>
            <a:graphicFrameLocks/>
          </p:cNvGraphicFramePr>
          <p:nvPr>
            <p:extLst/>
          </p:nvPr>
        </p:nvGraphicFramePr>
        <p:xfrm>
          <a:off x="0" y="1556952"/>
          <a:ext cx="8959228" cy="2681674"/>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sz="quarter" idx="12"/>
          </p:nvPr>
        </p:nvSpPr>
        <p:spPr>
          <a:xfrm>
            <a:off x="679074" y="3954418"/>
            <a:ext cx="8143400" cy="1493071"/>
          </a:xfrm>
        </p:spPr>
        <p:txBody>
          <a:bodyPr>
            <a:normAutofit fontScale="32500" lnSpcReduction="20000"/>
          </a:bodyPr>
          <a:lstStyle/>
          <a:p>
            <a:pPr>
              <a:buFont typeface="Arial" panose="020B0604020202020204" pitchFamily="34" charset="0"/>
              <a:buChar char="•"/>
            </a:pPr>
            <a:r>
              <a:rPr lang="de-AT" sz="4500" dirty="0"/>
              <a:t>Goal </a:t>
            </a:r>
            <a:r>
              <a:rPr lang="de-AT" sz="4500" dirty="0" err="1"/>
              <a:t>of</a:t>
            </a:r>
            <a:r>
              <a:rPr lang="de-AT" sz="4500" dirty="0"/>
              <a:t> QC </a:t>
            </a:r>
            <a:r>
              <a:rPr lang="de-AT" sz="4500" dirty="0" err="1"/>
              <a:t>is</a:t>
            </a:r>
            <a:r>
              <a:rPr lang="de-AT" sz="4500" dirty="0"/>
              <a:t> </a:t>
            </a:r>
            <a:r>
              <a:rPr lang="de-AT" sz="4500" dirty="0" err="1"/>
              <a:t>to</a:t>
            </a:r>
            <a:r>
              <a:rPr lang="de-AT" sz="4500" dirty="0"/>
              <a:t> </a:t>
            </a:r>
            <a:r>
              <a:rPr lang="de-AT" sz="4500" dirty="0" err="1"/>
              <a:t>drive</a:t>
            </a:r>
            <a:r>
              <a:rPr lang="de-AT" sz="4500" dirty="0"/>
              <a:t> down </a:t>
            </a:r>
            <a:r>
              <a:rPr lang="de-AT" sz="4500" dirty="0" err="1"/>
              <a:t>rescans</a:t>
            </a:r>
            <a:r>
              <a:rPr lang="de-AT" sz="4500" dirty="0"/>
              <a:t> - September </a:t>
            </a:r>
            <a:r>
              <a:rPr lang="de-AT" sz="4500" dirty="0" err="1"/>
              <a:t>rescans</a:t>
            </a:r>
            <a:r>
              <a:rPr lang="de-AT" sz="4500" dirty="0"/>
              <a:t> down </a:t>
            </a:r>
            <a:r>
              <a:rPr lang="de-AT" sz="4500" dirty="0" err="1"/>
              <a:t>to</a:t>
            </a:r>
            <a:r>
              <a:rPr lang="de-AT" sz="4500" dirty="0"/>
              <a:t> 6%</a:t>
            </a:r>
          </a:p>
          <a:p>
            <a:pPr>
              <a:buFont typeface="Arial" panose="020B0604020202020204" pitchFamily="34" charset="0"/>
              <a:buChar char="•"/>
            </a:pPr>
            <a:r>
              <a:rPr lang="de-AT" sz="4500" dirty="0"/>
              <a:t>IU </a:t>
            </a:r>
            <a:r>
              <a:rPr lang="de-AT" sz="4500" dirty="0" err="1"/>
              <a:t>requests</a:t>
            </a:r>
            <a:r>
              <a:rPr lang="de-AT" sz="4500" dirty="0"/>
              <a:t> </a:t>
            </a:r>
            <a:r>
              <a:rPr lang="de-AT" sz="4500" dirty="0" err="1"/>
              <a:t>some</a:t>
            </a:r>
            <a:r>
              <a:rPr lang="de-AT" sz="4500" dirty="0"/>
              <a:t> </a:t>
            </a:r>
            <a:r>
              <a:rPr lang="de-AT" sz="4500" dirty="0" err="1"/>
              <a:t>rescans</a:t>
            </a:r>
            <a:r>
              <a:rPr lang="de-AT" sz="4500" dirty="0"/>
              <a:t> </a:t>
            </a:r>
            <a:r>
              <a:rPr lang="de-AT" sz="4500" dirty="0" err="1"/>
              <a:t>for</a:t>
            </a:r>
            <a:r>
              <a:rPr lang="de-AT" sz="4500" dirty="0"/>
              <a:t> </a:t>
            </a:r>
            <a:r>
              <a:rPr lang="de-AT" sz="4500" dirty="0" err="1"/>
              <a:t>reasons</a:t>
            </a:r>
            <a:r>
              <a:rPr lang="de-AT" sz="4500" dirty="0"/>
              <a:t> </a:t>
            </a:r>
            <a:r>
              <a:rPr lang="de-AT" sz="4500" dirty="0" err="1"/>
              <a:t>other</a:t>
            </a:r>
            <a:r>
              <a:rPr lang="de-AT" sz="4500" dirty="0"/>
              <a:t> </a:t>
            </a:r>
            <a:r>
              <a:rPr lang="de-AT" sz="4500" dirty="0" err="1"/>
              <a:t>than</a:t>
            </a:r>
            <a:r>
              <a:rPr lang="de-AT" sz="4500" dirty="0"/>
              <a:t> </a:t>
            </a:r>
            <a:r>
              <a:rPr lang="de-AT" sz="4500" dirty="0" err="1"/>
              <a:t>defects</a:t>
            </a:r>
            <a:endParaRPr lang="de-AT" sz="4500" dirty="0"/>
          </a:p>
          <a:p>
            <a:pPr>
              <a:buFont typeface="Arial" panose="020B0604020202020204" pitchFamily="34" charset="0"/>
              <a:buChar char="•"/>
            </a:pPr>
            <a:r>
              <a:rPr lang="de-AT" sz="4500" dirty="0" err="1"/>
              <a:t>Requirements</a:t>
            </a:r>
            <a:r>
              <a:rPr lang="de-AT" sz="4500" dirty="0"/>
              <a:t> and complexity change for some collections and film stock</a:t>
            </a:r>
          </a:p>
          <a:p>
            <a:pPr>
              <a:buFont typeface="Arial" panose="020B0604020202020204" pitchFamily="34" charset="0"/>
              <a:buChar char="•"/>
            </a:pPr>
            <a:r>
              <a:rPr lang="en-US" sz="4500" dirty="0"/>
              <a:t>Scanner and Film Cleaner equipment issues led to spikes in March and July</a:t>
            </a:r>
            <a:endParaRPr lang="de-AT" sz="4500" dirty="0">
              <a:solidFill>
                <a:schemeClr val="bg1"/>
              </a:solidFill>
            </a:endParaRPr>
          </a:p>
          <a:p>
            <a:pPr lvl="1">
              <a:buFont typeface="Arial" panose="020B0604020202020204" pitchFamily="34" charset="0"/>
              <a:buChar char="•"/>
            </a:pPr>
            <a:r>
              <a:rPr lang="de-AT" sz="4300" dirty="0" err="1">
                <a:solidFill>
                  <a:schemeClr val="bg1"/>
                </a:solidFill>
              </a:rPr>
              <a:t>Were</a:t>
            </a:r>
            <a:r>
              <a:rPr lang="de-AT" sz="4300" dirty="0">
                <a:solidFill>
                  <a:schemeClr val="bg1"/>
                </a:solidFill>
              </a:rPr>
              <a:t> detected and solved</a:t>
            </a:r>
            <a:endParaRPr lang="de-DE" sz="4300" dirty="0">
              <a:solidFill>
                <a:schemeClr val="bg1"/>
              </a:solidFill>
            </a:endParaRPr>
          </a:p>
        </p:txBody>
      </p:sp>
      <p:pic>
        <p:nvPicPr>
          <p:cNvPr id="5" name="Picture 2" descr="C:\Users\scp\Desktop\VidiCert Logo RGB_600px.png">
            <a:extLst>
              <a:ext uri="{FF2B5EF4-FFF2-40B4-BE49-F238E27FC236}">
                <a16:creationId xmlns:a16="http://schemas.microsoft.com/office/drawing/2014/main" xmlns="" id="{DABF2E05-5B74-124A-8200-0CA0DB209E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5257" y="380759"/>
            <a:ext cx="1086798" cy="6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46585"/>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Calibri" panose="020F0502020204030204" pitchFamily="34" charset="0"/>
                <a:cs typeface="Calibri" panose="020F0502020204030204" pitchFamily="34" charset="0"/>
              </a:rPr>
              <a:t>Conclusions</a:t>
            </a:r>
            <a:r>
              <a:rPr lang="de-AT" dirty="0">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p:txBody>
      </p:sp>
      <p:sp>
        <p:nvSpPr>
          <p:cNvPr id="3" name="Inhaltsplatzhalter 2"/>
          <p:cNvSpPr>
            <a:spLocks noGrp="1"/>
          </p:cNvSpPr>
          <p:nvPr>
            <p:ph sz="quarter" idx="12"/>
          </p:nvPr>
        </p:nvSpPr>
        <p:spPr>
          <a:xfrm>
            <a:off x="500301" y="1517029"/>
            <a:ext cx="8143400" cy="3021788"/>
          </a:xfrm>
        </p:spPr>
        <p:txBody>
          <a:bodyPr>
            <a:noAutofit/>
          </a:bodyPr>
          <a:lstStyle/>
          <a:p>
            <a:pP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Approach to QC is a project strength</a:t>
            </a:r>
          </a:p>
          <a:p>
            <a:pPr lvl="1">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Allows IU to better understand its diverse collections and adapt workflows</a:t>
            </a:r>
          </a:p>
          <a:p>
            <a:pPr lvl="1">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Enables high quality archive package</a:t>
            </a:r>
          </a:p>
          <a:p>
            <a:pPr>
              <a:buFont typeface="Arial" panose="020B0604020202020204" pitchFamily="34" charset="0"/>
              <a:buChar char="•"/>
            </a:pPr>
            <a:endParaRPr lang="en-US" sz="2400" dirty="0">
              <a:solidFill>
                <a:schemeClr val="bg1"/>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Submission Package QC</a:t>
            </a:r>
          </a:p>
          <a:p>
            <a:pPr lvl="1">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Ensures packages meets archiving standards</a:t>
            </a:r>
            <a:endParaRPr lang="de-AT"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1835065"/>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latin typeface="Calibri" panose="020F0502020204030204" pitchFamily="34" charset="0"/>
                <a:cs typeface="Calibri" panose="020F0502020204030204" pitchFamily="34" charset="0"/>
              </a:rPr>
              <a:t>Conclusions</a:t>
            </a:r>
            <a:r>
              <a:rPr lang="de-AT" dirty="0">
                <a:latin typeface="Calibri" panose="020F0502020204030204" pitchFamily="34" charset="0"/>
                <a:cs typeface="Calibri" panose="020F0502020204030204" pitchFamily="34" charset="0"/>
              </a:rPr>
              <a:t>…</a:t>
            </a:r>
            <a:endParaRPr lang="de-DE" dirty="0">
              <a:latin typeface="Calibri" panose="020F0502020204030204" pitchFamily="34" charset="0"/>
              <a:cs typeface="Calibri" panose="020F0502020204030204" pitchFamily="34" charset="0"/>
            </a:endParaRPr>
          </a:p>
        </p:txBody>
      </p:sp>
      <p:sp>
        <p:nvSpPr>
          <p:cNvPr id="3" name="Inhaltsplatzhalter 2"/>
          <p:cNvSpPr>
            <a:spLocks noGrp="1"/>
          </p:cNvSpPr>
          <p:nvPr>
            <p:ph sz="quarter" idx="12"/>
          </p:nvPr>
        </p:nvSpPr>
        <p:spPr>
          <a:xfrm>
            <a:off x="543401" y="1601584"/>
            <a:ext cx="8143400" cy="3237546"/>
          </a:xfrm>
        </p:spPr>
        <p:txBody>
          <a:bodyPr>
            <a:noAutofit/>
          </a:bodyPr>
          <a:lstStyle/>
          <a:p>
            <a:pPr>
              <a:buFont typeface="Arial" panose="020B0604020202020204" pitchFamily="34" charset="0"/>
              <a:buChar char="•"/>
            </a:pPr>
            <a:r>
              <a:rPr lang="de-AT" sz="2400" dirty="0" err="1">
                <a:solidFill>
                  <a:schemeClr val="bg1"/>
                </a:solidFill>
                <a:latin typeface="Calibri" panose="020F0502020204030204" pitchFamily="34" charset="0"/>
                <a:cs typeface="Calibri" panose="020F0502020204030204" pitchFamily="34" charset="0"/>
              </a:rPr>
              <a:t>VidiCert</a:t>
            </a:r>
            <a:r>
              <a:rPr lang="de-AT" sz="2400" dirty="0">
                <a:solidFill>
                  <a:schemeClr val="bg1"/>
                </a:solidFill>
                <a:latin typeface="Calibri" panose="020F0502020204030204" pitchFamily="34" charset="0"/>
                <a:cs typeface="Calibri" panose="020F0502020204030204" pitchFamily="34" charset="0"/>
              </a:rPr>
              <a:t> Image and Sound QC</a:t>
            </a:r>
          </a:p>
          <a:p>
            <a:pPr lvl="1">
              <a:buFont typeface="Arial" panose="020B0604020202020204" pitchFamily="34" charset="0"/>
              <a:buChar char="•"/>
            </a:pPr>
            <a:r>
              <a:rPr lang="de-AT" sz="2400" dirty="0">
                <a:solidFill>
                  <a:schemeClr val="bg1"/>
                </a:solidFill>
                <a:latin typeface="Calibri" panose="020F0502020204030204" pitchFamily="34" charset="0"/>
                <a:cs typeface="Calibri" panose="020F0502020204030204" pitchFamily="34" charset="0"/>
              </a:rPr>
              <a:t>Integrates very well with IU workflow and Submission Package QC</a:t>
            </a:r>
          </a:p>
          <a:p>
            <a:pPr lvl="1">
              <a:buFont typeface="Arial" panose="020B0604020202020204" pitchFamily="34" charset="0"/>
              <a:buChar char="•"/>
            </a:pPr>
            <a:r>
              <a:rPr lang="de-AT" sz="2400" dirty="0">
                <a:solidFill>
                  <a:schemeClr val="bg1"/>
                </a:solidFill>
                <a:latin typeface="Calibri" panose="020F0502020204030204" pitchFamily="34" charset="0"/>
                <a:cs typeface="Calibri" panose="020F0502020204030204" pitchFamily="34" charset="0"/>
              </a:rPr>
              <a:t>Systemic issues can be detected quickly</a:t>
            </a:r>
          </a:p>
          <a:p>
            <a:pPr lvl="1">
              <a:buFont typeface="Arial" panose="020B0604020202020204" pitchFamily="34" charset="0"/>
              <a:buChar char="•"/>
            </a:pPr>
            <a:r>
              <a:rPr lang="de-AT" sz="2400" dirty="0" err="1">
                <a:solidFill>
                  <a:schemeClr val="bg1"/>
                </a:solidFill>
                <a:latin typeface="Calibri" panose="020F0502020204030204" pitchFamily="34" charset="0"/>
                <a:cs typeface="Calibri" panose="020F0502020204030204" pitchFamily="34" charset="0"/>
              </a:rPr>
              <a:t>Detailed</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automatic</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and</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interactive</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detection</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functions</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helps</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greatly</a:t>
            </a:r>
            <a:r>
              <a:rPr lang="de-AT" sz="2400" dirty="0">
                <a:solidFill>
                  <a:schemeClr val="bg1"/>
                </a:solidFill>
                <a:latin typeface="Calibri" panose="020F0502020204030204" pitchFamily="34" charset="0"/>
                <a:cs typeface="Calibri" panose="020F0502020204030204" pitchFamily="34" charset="0"/>
              </a:rPr>
              <a:t> in </a:t>
            </a:r>
            <a:r>
              <a:rPr lang="de-AT" sz="2400" dirty="0" err="1">
                <a:solidFill>
                  <a:schemeClr val="bg1"/>
                </a:solidFill>
                <a:latin typeface="Calibri" panose="020F0502020204030204" pitchFamily="34" charset="0"/>
                <a:cs typeface="Calibri" panose="020F0502020204030204" pitchFamily="34" charset="0"/>
              </a:rPr>
              <a:t>finding</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the</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origin</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of</a:t>
            </a:r>
            <a:r>
              <a:rPr lang="de-AT" sz="2400" dirty="0">
                <a:solidFill>
                  <a:schemeClr val="bg1"/>
                </a:solidFill>
                <a:latin typeface="Calibri" panose="020F0502020204030204" pitchFamily="34" charset="0"/>
                <a:cs typeface="Calibri" panose="020F0502020204030204" pitchFamily="34" charset="0"/>
              </a:rPr>
              <a:t> an </a:t>
            </a:r>
            <a:r>
              <a:rPr lang="de-AT" sz="2400" dirty="0" err="1">
                <a:solidFill>
                  <a:schemeClr val="bg1"/>
                </a:solidFill>
                <a:latin typeface="Calibri" panose="020F0502020204030204" pitchFamily="34" charset="0"/>
                <a:cs typeface="Calibri" panose="020F0502020204030204" pitchFamily="34" charset="0"/>
              </a:rPr>
              <a:t>issue</a:t>
            </a:r>
            <a:endParaRPr lang="de-AT" sz="2400" dirty="0">
              <a:solidFill>
                <a:schemeClr val="bg1"/>
              </a:solidFill>
              <a:latin typeface="Calibri" panose="020F0502020204030204" pitchFamily="34" charset="0"/>
              <a:cs typeface="Calibri" panose="020F0502020204030204" pitchFamily="34" charset="0"/>
            </a:endParaRPr>
          </a:p>
          <a:p>
            <a:pPr>
              <a:buFont typeface="Arial" panose="020B0604020202020204" pitchFamily="34" charset="0"/>
              <a:buChar char="•"/>
            </a:pPr>
            <a:endParaRPr lang="de-AT" sz="2400" dirty="0">
              <a:solidFill>
                <a:schemeClr val="bg1"/>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de-AT" sz="2400" dirty="0" err="1">
                <a:solidFill>
                  <a:schemeClr val="bg1"/>
                </a:solidFill>
                <a:latin typeface="Calibri" panose="020F0502020204030204" pitchFamily="34" charset="0"/>
                <a:cs typeface="Calibri" panose="020F0502020204030204" pitchFamily="34" charset="0"/>
              </a:rPr>
              <a:t>Strengthens</a:t>
            </a:r>
            <a:r>
              <a:rPr lang="de-AT" sz="2400" dirty="0">
                <a:solidFill>
                  <a:schemeClr val="bg1"/>
                </a:solidFill>
                <a:latin typeface="Calibri" panose="020F0502020204030204" pitchFamily="34" charset="0"/>
                <a:cs typeface="Calibri" panose="020F0502020204030204" pitchFamily="34" charset="0"/>
              </a:rPr>
              <a:t> our relationship </a:t>
            </a:r>
            <a:r>
              <a:rPr lang="de-AT" sz="2400" dirty="0" err="1">
                <a:solidFill>
                  <a:schemeClr val="bg1"/>
                </a:solidFill>
                <a:latin typeface="Calibri" panose="020F0502020204030204" pitchFamily="34" charset="0"/>
                <a:cs typeface="Calibri" panose="020F0502020204030204" pitchFamily="34" charset="0"/>
              </a:rPr>
              <a:t>with</a:t>
            </a:r>
            <a:r>
              <a:rPr lang="de-AT" sz="2400" dirty="0">
                <a:solidFill>
                  <a:schemeClr val="bg1"/>
                </a:solidFill>
                <a:latin typeface="Calibri" panose="020F0502020204030204" pitchFamily="34" charset="0"/>
                <a:cs typeface="Calibri" panose="020F0502020204030204" pitchFamily="34" charset="0"/>
              </a:rPr>
              <a:t> </a:t>
            </a:r>
            <a:r>
              <a:rPr lang="de-AT" sz="2400" dirty="0" err="1">
                <a:solidFill>
                  <a:schemeClr val="bg1"/>
                </a:solidFill>
                <a:latin typeface="Calibri" panose="020F0502020204030204" pitchFamily="34" charset="0"/>
                <a:cs typeface="Calibri" panose="020F0502020204030204" pitchFamily="34" charset="0"/>
              </a:rPr>
              <a:t>Memnon</a:t>
            </a:r>
            <a:endParaRPr lang="de-DE"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1951384"/>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dirty="0">
                <a:latin typeface="Calibri" panose="020F0502020204030204" pitchFamily="34" charset="0"/>
                <a:cs typeface="Calibri" panose="020F0502020204030204" pitchFamily="34" charset="0"/>
              </a:rPr>
              <a:t>MDPI QC Workflow</a:t>
            </a:r>
            <a:endParaRPr lang="en-US" sz="3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40197" y="1651293"/>
            <a:ext cx="6998558" cy="4275666"/>
          </a:xfrm>
        </p:spPr>
        <p:txBody>
          <a:bodyPr>
            <a:normAutofit/>
          </a:bodyPr>
          <a:lstStyle/>
          <a:p>
            <a:r>
              <a:rPr lang="en-US" dirty="0">
                <a:latin typeface="Calibri" panose="020F0502020204030204" pitchFamily="34" charset="0"/>
                <a:cs typeface="Calibri" panose="020F0502020204030204" pitchFamily="34" charset="0"/>
              </a:rPr>
              <a:t>The big picture:</a:t>
            </a:r>
          </a:p>
          <a:p>
            <a:pPr marL="457200" indent="-457200">
              <a:buFont typeface="Arial"/>
              <a:buChar char="•"/>
            </a:pPr>
            <a:r>
              <a:rPr lang="en-US" sz="2800" dirty="0">
                <a:latin typeface="Calibri" panose="020F0502020204030204" pitchFamily="34" charset="0"/>
                <a:cs typeface="Calibri" panose="020F0502020204030204" pitchFamily="34" charset="0"/>
              </a:rPr>
              <a:t>Preserve for long period of time</a:t>
            </a:r>
          </a:p>
          <a:p>
            <a:pPr marL="457200" indent="-457200">
              <a:buFont typeface="Arial"/>
              <a:buChar char="•"/>
            </a:pPr>
            <a:r>
              <a:rPr lang="en-US" sz="2800" dirty="0">
                <a:latin typeface="Calibri" panose="020F0502020204030204" pitchFamily="34" charset="0"/>
                <a:cs typeface="Calibri" panose="020F0502020204030204" pitchFamily="34" charset="0"/>
              </a:rPr>
              <a:t>Humans make mistakes </a:t>
            </a:r>
          </a:p>
          <a:p>
            <a:pPr marL="457200" indent="-457200">
              <a:buFont typeface="Arial"/>
              <a:buChar char="•"/>
            </a:pPr>
            <a:r>
              <a:rPr lang="en-US" sz="2800" dirty="0">
                <a:latin typeface="Calibri" panose="020F0502020204030204" pitchFamily="34" charset="0"/>
                <a:cs typeface="Calibri" panose="020F0502020204030204" pitchFamily="34" charset="0"/>
              </a:rPr>
              <a:t>Validate content meets preservation spec</a:t>
            </a:r>
          </a:p>
          <a:p>
            <a:pPr marL="457200" indent="-457200">
              <a:buFont typeface="Arial"/>
              <a:buChar char="•"/>
            </a:pPr>
            <a:r>
              <a:rPr lang="en-US" sz="2800" dirty="0">
                <a:latin typeface="Calibri" panose="020F0502020204030204" pitchFamily="34" charset="0"/>
                <a:cs typeface="Calibri" panose="020F0502020204030204" pitchFamily="34" charset="0"/>
              </a:rPr>
              <a:t>Correct errors</a:t>
            </a:r>
          </a:p>
          <a:p>
            <a:pPr marL="457200" indent="-457200">
              <a:buFont typeface="Arial"/>
              <a:buChar char="•"/>
            </a:pPr>
            <a:r>
              <a:rPr lang="en-US" sz="2800" dirty="0">
                <a:latin typeface="Calibri" panose="020F0502020204030204" pitchFamily="34" charset="0"/>
                <a:cs typeface="Calibri" panose="020F0502020204030204" pitchFamily="34" charset="0"/>
              </a:rPr>
              <a:t>Understand risks—mitigate or accept</a:t>
            </a:r>
          </a:p>
          <a:p>
            <a:pPr marL="457200" indent="-457200">
              <a:buFont typeface="Arial"/>
              <a:buChar char="•"/>
            </a:pPr>
            <a:r>
              <a:rPr lang="en-US" sz="2800" dirty="0">
                <a:latin typeface="Calibri" panose="020F0502020204030204" pitchFamily="34" charset="0"/>
                <a:cs typeface="Calibri" panose="020F0502020204030204" pitchFamily="34" charset="0"/>
              </a:rPr>
              <a:t>Provide access to quality content produced by quality digitization system</a:t>
            </a:r>
          </a:p>
          <a:p>
            <a:pPr marL="457200" indent="-457200">
              <a:buFont typeface="Arial"/>
              <a:buChar char="•"/>
            </a:pPr>
            <a:endParaRPr lang="en-US" sz="3300" dirty="0">
              <a:latin typeface="Calibri" panose="020F0502020204030204" pitchFamily="34" charset="0"/>
              <a:cs typeface="Calibri" panose="020F0502020204030204" pitchFamily="34" charset="0"/>
            </a:endParaRPr>
          </a:p>
          <a:p>
            <a:endParaRPr lang="en-US" sz="3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67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endParaRPr lang="en-US" sz="3400"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806824" y="1566334"/>
            <a:ext cx="7879976" cy="4275666"/>
          </a:xfrm>
          <a:scene3d>
            <a:camera prst="orthographicFront"/>
            <a:lightRig rig="threePt" dir="t"/>
          </a:scene3d>
          <a:sp3d>
            <a:bevelT/>
          </a:sp3d>
        </p:spPr>
        <p:txBody>
          <a:bodyPr>
            <a:normAutofit/>
          </a:bodyPr>
          <a:lstStyle/>
          <a:p>
            <a:r>
              <a:rPr lang="en-US" sz="6600" dirty="0">
                <a:latin typeface="Cambria" panose="02040503050406030204" pitchFamily="18" charset="0"/>
              </a:rPr>
              <a:t>Things of Quality Have No Fear of Time</a:t>
            </a:r>
          </a:p>
          <a:p>
            <a:endParaRPr lang="en-US" sz="1100" dirty="0">
              <a:latin typeface="Cambria" panose="02040503050406030204" pitchFamily="18" charset="0"/>
            </a:endParaRPr>
          </a:p>
          <a:p>
            <a:r>
              <a:rPr lang="en-US" sz="2800" dirty="0">
                <a:latin typeface="Cambria" panose="02040503050406030204" pitchFamily="18" charset="0"/>
              </a:rPr>
              <a:t>                                                              --Author unknown</a:t>
            </a:r>
          </a:p>
        </p:txBody>
      </p:sp>
    </p:spTree>
    <p:extLst>
      <p:ext uri="{BB962C8B-B14F-4D97-AF65-F5344CB8AC3E}">
        <p14:creationId xmlns:p14="http://schemas.microsoft.com/office/powerpoint/2010/main" val="955072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721944" y="867825"/>
            <a:ext cx="7078966" cy="5778864"/>
          </a:xfrm>
        </p:spPr>
        <p:txBody>
          <a:bodyPr>
            <a:noAutofit/>
          </a:bodyPr>
          <a:lstStyle/>
          <a:p>
            <a:pPr algn="ctr"/>
            <a:r>
              <a:rPr lang="en-US" sz="3600" dirty="0">
                <a:solidFill>
                  <a:schemeClr val="bg1"/>
                </a:solidFill>
                <a:latin typeface="BentonSansCond Book"/>
              </a:rPr>
              <a:t>Quality Control for Media </a:t>
            </a:r>
          </a:p>
          <a:p>
            <a:pPr algn="ctr"/>
            <a:r>
              <a:rPr lang="en-US" sz="3600" dirty="0">
                <a:solidFill>
                  <a:schemeClr val="bg1"/>
                </a:solidFill>
                <a:latin typeface="BentonSansCond Book"/>
              </a:rPr>
              <a:t>Digitization Projects</a:t>
            </a:r>
          </a:p>
          <a:p>
            <a:pPr algn="ctr"/>
            <a:endParaRPr lang="en-US" sz="1000" dirty="0">
              <a:solidFill>
                <a:schemeClr val="bg1"/>
              </a:solidFill>
              <a:latin typeface="BentonSansCond Book"/>
            </a:endParaRPr>
          </a:p>
          <a:p>
            <a:r>
              <a:rPr lang="en-US" sz="2800" dirty="0">
                <a:solidFill>
                  <a:schemeClr val="accent3">
                    <a:lumMod val="60000"/>
                    <a:lumOff val="40000"/>
                  </a:schemeClr>
                </a:solidFill>
                <a:latin typeface="BentonSansCond Book"/>
              </a:rPr>
              <a:t>Mike Casey </a:t>
            </a:r>
            <a:r>
              <a:rPr lang="en-US" sz="2000" dirty="0">
                <a:solidFill>
                  <a:schemeClr val="accent3">
                    <a:lumMod val="60000"/>
                    <a:lumOff val="40000"/>
                  </a:schemeClr>
                </a:solidFill>
                <a:latin typeface="BentonSansCond Book"/>
              </a:rPr>
              <a:t>(micasey@indiana.edu)</a:t>
            </a:r>
          </a:p>
          <a:p>
            <a:r>
              <a:rPr lang="en-US" sz="2800" dirty="0">
                <a:solidFill>
                  <a:schemeClr val="bg1"/>
                </a:solidFill>
                <a:latin typeface="BentonSansCond Book"/>
              </a:rPr>
              <a:t>	</a:t>
            </a:r>
            <a:r>
              <a:rPr lang="en-US" sz="2400" dirty="0">
                <a:solidFill>
                  <a:schemeClr val="bg1"/>
                </a:solidFill>
                <a:latin typeface="BentonSansCond Book"/>
              </a:rPr>
              <a:t>Director of Technical Operations</a:t>
            </a:r>
          </a:p>
          <a:p>
            <a:r>
              <a:rPr lang="en-US" sz="2800" dirty="0">
                <a:solidFill>
                  <a:schemeClr val="accent3">
                    <a:lumMod val="60000"/>
                    <a:lumOff val="40000"/>
                  </a:schemeClr>
                </a:solidFill>
                <a:latin typeface="BentonSansCond Book"/>
              </a:rPr>
              <a:t>Darrell Myers </a:t>
            </a:r>
            <a:r>
              <a:rPr lang="en-US" sz="2000" dirty="0">
                <a:solidFill>
                  <a:schemeClr val="accent3">
                    <a:lumMod val="60000"/>
                    <a:lumOff val="40000"/>
                  </a:schemeClr>
                </a:solidFill>
                <a:latin typeface="BentonSansCond Book"/>
              </a:rPr>
              <a:t>(dsmyers@indiana.edu)</a:t>
            </a:r>
          </a:p>
          <a:p>
            <a:r>
              <a:rPr lang="en-US" sz="2800" dirty="0">
                <a:solidFill>
                  <a:schemeClr val="bg1"/>
                </a:solidFill>
                <a:latin typeface="BentonSansCond Book"/>
              </a:rPr>
              <a:t>	</a:t>
            </a:r>
            <a:r>
              <a:rPr lang="en-US" sz="2400" dirty="0">
                <a:solidFill>
                  <a:schemeClr val="bg1"/>
                </a:solidFill>
                <a:latin typeface="BentonSansCond Book"/>
              </a:rPr>
              <a:t>Post Production and Quality Control Specialist</a:t>
            </a:r>
          </a:p>
          <a:p>
            <a:endParaRPr lang="en-US" sz="1400" dirty="0">
              <a:solidFill>
                <a:schemeClr val="bg1"/>
              </a:solidFill>
              <a:latin typeface="BentonSansCond Book"/>
            </a:endParaRPr>
          </a:p>
          <a:p>
            <a:r>
              <a:rPr lang="en-US" sz="2800" dirty="0">
                <a:solidFill>
                  <a:schemeClr val="bg1"/>
                </a:solidFill>
                <a:latin typeface="BentonSansCond Book"/>
              </a:rPr>
              <a:t>Indiana University  MDPI </a:t>
            </a:r>
          </a:p>
          <a:p>
            <a:endParaRPr lang="en-US" sz="1200" dirty="0">
              <a:solidFill>
                <a:schemeClr val="bg1"/>
              </a:solidFill>
              <a:latin typeface="BentonSansCond Book"/>
            </a:endParaRPr>
          </a:p>
          <a:p>
            <a:r>
              <a:rPr lang="en-US" sz="2000" dirty="0">
                <a:solidFill>
                  <a:schemeClr val="bg1"/>
                </a:solidFill>
                <a:latin typeface="BentonSansCond Book"/>
              </a:rPr>
              <a:t>Blog: </a:t>
            </a:r>
            <a:r>
              <a:rPr lang="en-US" sz="2000" dirty="0">
                <a:solidFill>
                  <a:schemeClr val="bg1"/>
                </a:solidFill>
                <a:latin typeface="BentonSansCond Book"/>
                <a:hlinkClick r:id="rId3"/>
              </a:rPr>
              <a:t>http://blogs.iu.edu/mdpi/</a:t>
            </a:r>
            <a:endParaRPr lang="en-US" sz="2000" dirty="0">
              <a:solidFill>
                <a:schemeClr val="bg1"/>
              </a:solidFill>
              <a:latin typeface="BentonSansCond Book"/>
            </a:endParaRPr>
          </a:p>
          <a:p>
            <a:endParaRPr lang="en-US" sz="1000" dirty="0">
              <a:solidFill>
                <a:schemeClr val="bg1"/>
              </a:solidFill>
              <a:latin typeface="BentonSansCond Book"/>
            </a:endParaRPr>
          </a:p>
          <a:p>
            <a:pPr algn="ctr"/>
            <a:endParaRPr lang="en-US" sz="1600" dirty="0">
              <a:latin typeface="Cambria" panose="02040503050406030204" pitchFamily="18" charset="0"/>
            </a:endParaRPr>
          </a:p>
          <a:p>
            <a:pPr algn="ctr"/>
            <a:r>
              <a:rPr lang="en-US" sz="1600" i="1" dirty="0">
                <a:latin typeface="Cambria" panose="02040503050406030204" pitchFamily="18" charset="0"/>
              </a:rPr>
              <a:t>“Things of Quality Have No Fear of Time”</a:t>
            </a:r>
          </a:p>
          <a:p>
            <a:endParaRPr lang="en-US" sz="2800" dirty="0">
              <a:solidFill>
                <a:schemeClr val="bg1"/>
              </a:solidFill>
              <a:latin typeface="BentonSansCond Book"/>
            </a:endParaRPr>
          </a:p>
          <a:p>
            <a:endParaRPr lang="en-US" sz="2800" dirty="0">
              <a:solidFill>
                <a:schemeClr val="bg1"/>
              </a:solidFill>
              <a:latin typeface="BentonSansCond Book"/>
            </a:endParaRPr>
          </a:p>
          <a:p>
            <a:endParaRPr lang="en-US" sz="2800" dirty="0">
              <a:solidFill>
                <a:schemeClr val="bg1"/>
              </a:solidFill>
              <a:latin typeface="BentonSansCond Book"/>
            </a:endParaRPr>
          </a:p>
        </p:txBody>
      </p:sp>
    </p:spTree>
    <p:extLst>
      <p:ext uri="{BB962C8B-B14F-4D97-AF65-F5344CB8AC3E}">
        <p14:creationId xmlns:p14="http://schemas.microsoft.com/office/powerpoint/2010/main" val="232759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01054"/>
            <a:ext cx="8229600" cy="1088495"/>
          </a:xfrm>
        </p:spPr>
        <p:txBody>
          <a:bodyPr>
            <a:normAutofit/>
          </a:bodyPr>
          <a:lstStyle/>
          <a:p>
            <a:r>
              <a:rPr lang="en-US" sz="4000" dirty="0">
                <a:latin typeface="Calibri" panose="020F0502020204030204" pitchFamily="34" charset="0"/>
                <a:cs typeface="Calibri" panose="020F0502020204030204" pitchFamily="34" charset="0"/>
              </a:rPr>
              <a:t>Quality Control and Quality Assurance</a:t>
            </a:r>
          </a:p>
        </p:txBody>
      </p:sp>
      <p:sp>
        <p:nvSpPr>
          <p:cNvPr id="4" name="TextBox 3">
            <a:extLst>
              <a:ext uri="{FF2B5EF4-FFF2-40B4-BE49-F238E27FC236}">
                <a16:creationId xmlns:a16="http://schemas.microsoft.com/office/drawing/2014/main" xmlns="" id="{9DFB6865-2EEF-8644-AE21-DA152D679AA7}"/>
              </a:ext>
            </a:extLst>
          </p:cNvPr>
          <p:cNvSpPr txBox="1"/>
          <p:nvPr/>
        </p:nvSpPr>
        <p:spPr>
          <a:xfrm>
            <a:off x="1650670" y="1567543"/>
            <a:ext cx="6831229" cy="2369880"/>
          </a:xfrm>
          <a:prstGeom prst="rect">
            <a:avLst/>
          </a:prstGeom>
          <a:noFill/>
        </p:spPr>
        <p:txBody>
          <a:bodyPr wrap="none" rtlCol="0">
            <a:spAutoFit/>
          </a:bodyPr>
          <a:lstStyle/>
          <a:p>
            <a:r>
              <a:rPr lang="en-US" sz="3200" dirty="0">
                <a:solidFill>
                  <a:schemeClr val="bg1"/>
                </a:solidFill>
                <a:latin typeface="Calibri" panose="020F0502020204030204" pitchFamily="34" charset="0"/>
                <a:cs typeface="Calibri" panose="020F0502020204030204" pitchFamily="34" charset="0"/>
              </a:rPr>
              <a:t>All vendors make mistakes</a:t>
            </a:r>
          </a:p>
          <a:p>
            <a:endParaRPr lang="en-US" sz="3200" dirty="0">
              <a:solidFill>
                <a:schemeClr val="bg1"/>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Errors should be few and far between</a:t>
            </a:r>
          </a:p>
          <a:p>
            <a:pPr marL="571500" indent="-5715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QC/QA system that provides a reasonable</a:t>
            </a:r>
          </a:p>
          <a:p>
            <a:r>
              <a:rPr lang="en-US" sz="2800" dirty="0">
                <a:solidFill>
                  <a:schemeClr val="bg1"/>
                </a:solidFill>
                <a:latin typeface="Calibri" panose="020F0502020204030204" pitchFamily="34" charset="0"/>
                <a:cs typeface="Calibri" panose="020F0502020204030204" pitchFamily="34" charset="0"/>
              </a:rPr>
              <a:t>       chance of finding or preventing errors</a:t>
            </a:r>
          </a:p>
        </p:txBody>
      </p:sp>
    </p:spTree>
    <p:extLst>
      <p:ext uri="{BB962C8B-B14F-4D97-AF65-F5344CB8AC3E}">
        <p14:creationId xmlns:p14="http://schemas.microsoft.com/office/powerpoint/2010/main" val="1840218430"/>
      </p:ext>
    </p:extLst>
  </p:cSld>
  <p:clrMapOvr>
    <a:masterClrMapping/>
  </p:clrMapOvr>
</p:sld>
</file>

<file path=ppt/theme/theme1.xml><?xml version="1.0" encoding="utf-8"?>
<a:theme xmlns:a="http://schemas.openxmlformats.org/drawingml/2006/main" name="IU_Powerpoint_Traditional">
  <a:themeElements>
    <a:clrScheme name="IU Hoosier">
      <a:dk1>
        <a:srgbClr val="292929"/>
      </a:dk1>
      <a:lt1>
        <a:srgbClr val="FFFFFF"/>
      </a:lt1>
      <a:dk2>
        <a:srgbClr val="66080F"/>
      </a:dk2>
      <a:lt2>
        <a:srgbClr val="EEECE1"/>
      </a:lt2>
      <a:accent1>
        <a:srgbClr val="66080F"/>
      </a:accent1>
      <a:accent2>
        <a:srgbClr val="9E9187"/>
      </a:accent2>
      <a:accent3>
        <a:srgbClr val="305B7B"/>
      </a:accent3>
      <a:accent4>
        <a:srgbClr val="82CDAF"/>
      </a:accent4>
      <a:accent5>
        <a:srgbClr val="DB8E43"/>
      </a:accent5>
      <a:accent6>
        <a:srgbClr val="695C5A"/>
      </a:accent6>
      <a:hlink>
        <a:srgbClr val="038EFF"/>
      </a:hlink>
      <a:folHlink>
        <a:srgbClr val="D47DC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alpha val="90000"/>
          </a:schemeClr>
        </a:solidFill>
        <a:ln>
          <a:no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Master">
  <a:themeElements>
    <a:clrScheme name="SONY">
      <a:dk1>
        <a:sysClr val="windowText" lastClr="000000"/>
      </a:dk1>
      <a:lt1>
        <a:sysClr val="window" lastClr="FFFFFF"/>
      </a:lt1>
      <a:dk2>
        <a:srgbClr val="7C388C"/>
      </a:dk2>
      <a:lt2>
        <a:srgbClr val="D42F7E"/>
      </a:lt2>
      <a:accent1>
        <a:srgbClr val="1952A6"/>
      </a:accent1>
      <a:accent2>
        <a:srgbClr val="54A9CC"/>
      </a:accent2>
      <a:accent3>
        <a:srgbClr val="318C3A"/>
      </a:accent3>
      <a:accent4>
        <a:srgbClr val="F2CE00"/>
      </a:accent4>
      <a:accent5>
        <a:srgbClr val="E6820B"/>
      </a:accent5>
      <a:accent6>
        <a:srgbClr val="CF1111"/>
      </a:accent6>
      <a:hlink>
        <a:srgbClr val="5887F5"/>
      </a:hlink>
      <a:folHlink>
        <a:srgbClr val="683ABD"/>
      </a:folHlink>
    </a:clrScheme>
    <a:fontScheme name="SONY">
      <a:majorFont>
        <a:latin typeface="SST"/>
        <a:ea typeface="SST Japanese Pro Regular"/>
        <a:cs typeface=""/>
      </a:majorFont>
      <a:minorFont>
        <a:latin typeface="SST"/>
        <a:ea typeface="SST Japanese Pro Regula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20000"/>
          </a:schemeClr>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IU_Powerpoint_Hoosier</Template>
  <TotalTime>11363</TotalTime>
  <Words>2481</Words>
  <Application>Microsoft Office PowerPoint</Application>
  <PresentationFormat>On-screen Show (4:3)</PresentationFormat>
  <Paragraphs>599</Paragraphs>
  <Slides>88</Slides>
  <Notes>28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91" baseType="lpstr">
      <vt:lpstr>IU_Powerpoint_Traditional</vt:lpstr>
      <vt:lpstr>White Master</vt:lpstr>
      <vt:lpstr>Visio</vt:lpstr>
      <vt:lpstr>PowerPoint Presentation</vt:lpstr>
      <vt:lpstr>MDPI Overview</vt:lpstr>
      <vt:lpstr>MDPI Goal</vt:lpstr>
      <vt:lpstr>Day of…  realization enlightenment reckoning despair dismay doubt dread anxiety horror</vt:lpstr>
      <vt:lpstr>MDPI Overview</vt:lpstr>
      <vt:lpstr>MDPI Overview</vt:lpstr>
      <vt:lpstr>MDPI Overview</vt:lpstr>
      <vt:lpstr>Quality Control and Quality Assurance</vt:lpstr>
      <vt:lpstr>Quality Control and Quality Assurance</vt:lpstr>
      <vt:lpstr>Quality Control and Quality Assurance</vt:lpstr>
      <vt:lpstr>Quality Control and Quality Assurance</vt:lpstr>
      <vt:lpstr>Quality Control and Quality Assurance</vt:lpstr>
      <vt:lpstr>Quality Control and Quality Assurance</vt:lpstr>
      <vt:lpstr>Quality Control and Quality Assurance</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Quality Control</vt:lpstr>
      <vt:lpstr>Parallel Transfer Workflows</vt:lpstr>
      <vt:lpstr>Parallel Transfer Workflows</vt:lpstr>
      <vt:lpstr>Quality Control</vt:lpstr>
      <vt:lpstr>MDPI QC Workflow</vt:lpstr>
      <vt:lpstr>Quality Control</vt:lpstr>
      <vt:lpstr>PowerPoint Presentation</vt:lpstr>
      <vt:lpstr>PowerPoint Presentation</vt:lpstr>
      <vt:lpstr>PowerPoint Presentation</vt:lpstr>
      <vt:lpstr>Tools: MediaInfo </vt:lpstr>
      <vt:lpstr>Tools: WaveLab</vt:lpstr>
      <vt:lpstr>Waveform: DATs</vt:lpstr>
      <vt:lpstr>Tools: QCTools (Clogged Head)</vt:lpstr>
      <vt:lpstr>MDPI QC Workflow</vt:lpstr>
      <vt:lpstr>MDPI QC Workflow</vt:lpstr>
      <vt:lpstr>MDPI QC Workflow</vt:lpstr>
      <vt:lpstr>MDPI QC Workflow</vt:lpstr>
      <vt:lpstr>MDPI QC Workflow</vt:lpstr>
      <vt:lpstr>MDPI QC Workflow</vt:lpstr>
      <vt:lpstr>MDPI2: Film Digitization </vt:lpstr>
      <vt:lpstr>MDPI2: Project Overview</vt:lpstr>
      <vt:lpstr>MDPI2: Project Overview</vt:lpstr>
      <vt:lpstr>MDPI2: Project Overview</vt:lpstr>
      <vt:lpstr>Quality Control Needs - Film</vt:lpstr>
      <vt:lpstr>Submission Package QC – IU Library IT Build</vt:lpstr>
      <vt:lpstr>Submission Package QC – IU Library IT Build</vt:lpstr>
      <vt:lpstr>Image and Sound QC Approaches  for Scanned Film</vt:lpstr>
      <vt:lpstr> Film QC Workflow</vt:lpstr>
      <vt:lpstr> Film QC Workflow</vt:lpstr>
      <vt:lpstr> Film QC Workflow</vt:lpstr>
      <vt:lpstr>Image and Sound QC      </vt:lpstr>
      <vt:lpstr>Image and Sound QC Automated Defect Detection Functions </vt:lpstr>
      <vt:lpstr>Image and Sound QC Automated Defect Detection Functions </vt:lpstr>
      <vt:lpstr>Image and Sound QC  Interactive Defect Verification</vt:lpstr>
      <vt:lpstr>Image and Sound QC Stripe Image</vt:lpstr>
      <vt:lpstr>Image and Sound QC Identified Defects</vt:lpstr>
      <vt:lpstr>Image and Sound QC Identified Defects</vt:lpstr>
      <vt:lpstr>Image and Sound QC Identified Issues</vt:lpstr>
      <vt:lpstr>Reporting</vt:lpstr>
      <vt:lpstr>Reporting and Tracking</vt:lpstr>
      <vt:lpstr>Image and Sound QC  What have we done?</vt:lpstr>
      <vt:lpstr>Image and Sound QC  What have we learned? (from QC or affecting QC)</vt:lpstr>
      <vt:lpstr>Image and Sound QC  What have we learned?</vt:lpstr>
      <vt:lpstr>Image and Sound QC  What have we learned?</vt:lpstr>
      <vt:lpstr>Image and Sound QC Most Critical Issues &amp; Effectiveness</vt:lpstr>
      <vt:lpstr>MDPI Operations Overview Re-Scans per Month</vt:lpstr>
      <vt:lpstr>Conclusions…</vt:lpstr>
      <vt:lpstr>Conclusions…</vt:lpstr>
      <vt:lpstr>MDPI QC Workflow</vt:lpstr>
      <vt:lpstr>PowerPoint Presentation</vt:lpstr>
      <vt:lpstr>PowerPoint Presentation</vt:lpstr>
    </vt:vector>
  </TitlesOfParts>
  <Company>Indiana University Libraries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Cope, Amy Christine</dc:creator>
  <cp:lastModifiedBy>Oscars</cp:lastModifiedBy>
  <cp:revision>485</cp:revision>
  <cp:lastPrinted>2015-01-14T17:46:31Z</cp:lastPrinted>
  <dcterms:created xsi:type="dcterms:W3CDTF">2013-09-13T19:50:08Z</dcterms:created>
  <dcterms:modified xsi:type="dcterms:W3CDTF">2018-12-15T00:39:33Z</dcterms:modified>
</cp:coreProperties>
</file>