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59" r:id="rId4"/>
    <p:sldId id="257" r:id="rId5"/>
    <p:sldId id="265" r:id="rId6"/>
    <p:sldId id="260" r:id="rId7"/>
    <p:sldId id="282" r:id="rId8"/>
    <p:sldId id="258" r:id="rId9"/>
    <p:sldId id="261" r:id="rId10"/>
    <p:sldId id="263" r:id="rId11"/>
    <p:sldId id="267" r:id="rId12"/>
    <p:sldId id="270" r:id="rId13"/>
    <p:sldId id="290" r:id="rId14"/>
    <p:sldId id="274" r:id="rId15"/>
    <p:sldId id="277" r:id="rId16"/>
    <p:sldId id="275" r:id="rId17"/>
    <p:sldId id="262" r:id="rId18"/>
    <p:sldId id="269" r:id="rId19"/>
    <p:sldId id="278" r:id="rId20"/>
    <p:sldId id="286" r:id="rId21"/>
    <p:sldId id="284" r:id="rId22"/>
    <p:sldId id="292" r:id="rId23"/>
    <p:sldId id="273" r:id="rId24"/>
    <p:sldId id="280" r:id="rId25"/>
    <p:sldId id="291" r:id="rId26"/>
    <p:sldId id="279" r:id="rId27"/>
    <p:sldId id="285" r:id="rId28"/>
    <p:sldId id="288" r:id="rId29"/>
    <p:sldId id="268" r:id="rId30"/>
    <p:sldId id="287" r:id="rId31"/>
    <p:sldId id="276" r:id="rId32"/>
    <p:sldId id="264" r:id="rId33"/>
    <p:sldId id="26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58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FILM IDENTIFICATION SUCCESS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24-4B99-92DB-56E1DAB36CB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24-4B99-92DB-56E1DAB36CB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Remain unidentified</c:v>
                </c:pt>
                <c:pt idx="1">
                  <c:v>Identified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645</c:v>
                </c:pt>
                <c:pt idx="1">
                  <c:v>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8-4664-A723-6942C47ABC3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The</a:t>
            </a:r>
            <a:r>
              <a:rPr lang="en-US" baseline="0" dirty="0"/>
              <a:t> numbers after 10 years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Uploaded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Images</c:v>
                </c:pt>
                <c:pt idx="1">
                  <c:v>Albums</c:v>
                </c:pt>
                <c:pt idx="2">
                  <c:v>Videos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7973</c:v>
                </c:pt>
                <c:pt idx="1">
                  <c:v>977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B-46BC-BFEC-B68D0C609F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IDENTIFIED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4000"/>
                    <a:satMod val="103000"/>
                    <a:lumMod val="102000"/>
                  </a:schemeClr>
                </a:gs>
                <a:gs pos="50000">
                  <a:schemeClr val="accent4">
                    <a:shade val="100000"/>
                    <a:satMod val="110000"/>
                    <a:lumMod val="100000"/>
                  </a:schemeClr>
                </a:gs>
                <a:gs pos="100000">
                  <a:schemeClr val="accent4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Images</c:v>
                </c:pt>
                <c:pt idx="1">
                  <c:v>Albums</c:v>
                </c:pt>
                <c:pt idx="2">
                  <c:v>Videos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2930</c:v>
                </c:pt>
                <c:pt idx="1">
                  <c:v>385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B-46BC-BFEC-B68D0C609F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Remain unidentified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4000"/>
                    <a:satMod val="103000"/>
                    <a:lumMod val="102000"/>
                  </a:schemeClr>
                </a:gs>
                <a:gs pos="50000">
                  <a:schemeClr val="accent6">
                    <a:shade val="100000"/>
                    <a:satMod val="110000"/>
                    <a:lumMod val="100000"/>
                  </a:schemeClr>
                </a:gs>
                <a:gs pos="100000">
                  <a:schemeClr val="accent6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Images</c:v>
                </c:pt>
                <c:pt idx="1">
                  <c:v>Albums</c:v>
                </c:pt>
                <c:pt idx="2">
                  <c:v>Videos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5043</c:v>
                </c:pt>
                <c:pt idx="1">
                  <c:v>592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0B-46BC-BFEC-B68D0C609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081696"/>
        <c:axId val="385081040"/>
      </c:barChart>
      <c:catAx>
        <c:axId val="38508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81040"/>
        <c:crosses val="autoZero"/>
        <c:auto val="1"/>
        <c:lblAlgn val="ctr"/>
        <c:lblOffset val="100"/>
        <c:noMultiLvlLbl val="0"/>
      </c:catAx>
      <c:valAx>
        <c:axId val="38508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8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nfig/albums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rapa@loc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Ten Years of </a:t>
            </a:r>
            <a:br>
              <a:rPr lang="en-US" b="1" dirty="0"/>
            </a:br>
            <a:r>
              <a:rPr lang="en-US" b="1" dirty="0"/>
              <a:t>Success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622" y="5493376"/>
            <a:ext cx="10584069" cy="1084073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The Nitrate Committee’s Flickr Page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999B9-28E5-48E8-B7FB-E7822F50E5A1}"/>
              </a:ext>
            </a:extLst>
          </p:cNvPr>
          <p:cNvSpPr txBox="1"/>
          <p:nvPr/>
        </p:nvSpPr>
        <p:spPr>
          <a:xfrm>
            <a:off x="2248249" y="3632433"/>
            <a:ext cx="12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Nova" panose="020B0604020202020204" pitchFamily="34" charset="0"/>
              </a:rPr>
              <a:t>  (Mostly)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0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03" b="-10503"/>
          <a:stretch/>
        </p:blipFill>
        <p:spPr>
          <a:xfrm>
            <a:off x="0" y="1"/>
            <a:ext cx="7632441" cy="6857999"/>
          </a:xfrm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Oh yeah. That </a:t>
            </a:r>
            <a:r>
              <a:rPr lang="en-US" i="1" u="sng" dirty="0"/>
              <a:t>One</a:t>
            </a:r>
            <a:r>
              <a:rPr lang="en-US" dirty="0"/>
              <a:t> unidentified </a:t>
            </a:r>
            <a:r>
              <a:rPr lang="en-US" dirty="0" err="1"/>
              <a:t>billy</a:t>
            </a:r>
            <a:r>
              <a:rPr lang="en-US" dirty="0"/>
              <a:t> west film…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Uploaded November 2010 – remains unidentified.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4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38" b="-10938"/>
          <a:stretch/>
        </p:blipFill>
        <p:spPr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unid</a:t>
            </a:r>
            <a:r>
              <a:rPr lang="en-US" dirty="0"/>
              <a:t>. Sid Smith and Paul Parrott vie for Gladys </a:t>
            </a:r>
            <a:r>
              <a:rPr lang="en-US" dirty="0" err="1"/>
              <a:t>Varden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Uploaded July 24, 2017 – remains unidentified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</p:txBody>
      </p:sp>
    </p:spTree>
    <p:extLst>
      <p:ext uri="{BB962C8B-B14F-4D97-AF65-F5344CB8AC3E}">
        <p14:creationId xmlns:p14="http://schemas.microsoft.com/office/powerpoint/2010/main" val="10353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58" b="-7574"/>
          <a:stretch/>
        </p:blipFill>
        <p:spPr>
          <a:xfrm>
            <a:off x="283464" y="0"/>
            <a:ext cx="7292993" cy="6867331"/>
          </a:xfrm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unid</a:t>
            </a:r>
            <a:r>
              <a:rPr lang="en-US" dirty="0"/>
              <a:t>. north America castle travelogue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Uploaded June 2017 – remains unidentified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4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108" r="-19108"/>
          <a:stretch/>
        </p:blipFill>
        <p:spPr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Unid. Virginia Bruce? film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Uploaded January 11, 2013 – remains unidentified.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1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771" b="-12771"/>
          <a:stretch/>
        </p:blipFill>
        <p:spPr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Unid. Ah! Sweet Mystery of Life singer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Uploaded August 5, 2016 – remains unidentified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20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33" b="-10933"/>
          <a:stretch/>
        </p:blipFill>
        <p:spPr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Identified: “Won by Law"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Uploaded on December 30, 2010 and identified mere days later.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8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91" b="-14991"/>
          <a:stretch/>
        </p:blipFill>
        <p:spPr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Unid. commedia del arte in Montreal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Uploaded June 29, 2016 – remains unidentified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30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979" r="-4890" b="-24600"/>
          <a:stretch/>
        </p:blipFill>
        <p:spPr>
          <a:xfrm>
            <a:off x="167952" y="-102636"/>
            <a:ext cx="8005665" cy="6960636"/>
          </a:xfrm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Unid</a:t>
            </a:r>
            <a:r>
              <a:rPr lang="en-US" dirty="0"/>
              <a:t>. Home movies?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Uploaded January 2011 – remains unidentified.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67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80" b="-9380"/>
          <a:stretch/>
        </p:blipFill>
        <p:spPr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unid</a:t>
            </a:r>
            <a:r>
              <a:rPr lang="en-US" dirty="0"/>
              <a:t>. Eva Thatcher and Joseph Franz drama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Uploaded on July 12, 2017 – remains unidentified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1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25" r="-8925"/>
          <a:stretch/>
        </p:blipFill>
        <p:spPr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8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62" b="-5867"/>
          <a:stretch/>
        </p:blipFill>
        <p:spPr>
          <a:xfrm>
            <a:off x="264803" y="-128016"/>
            <a:ext cx="7544173" cy="6986016"/>
          </a:xfrm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Unid. Woman in Technicolor Test?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Uploaded June 2013 – remains unidentified.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23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97" b="-7630"/>
          <a:stretch/>
        </p:blipFill>
        <p:spPr>
          <a:xfrm>
            <a:off x="242596" y="0"/>
            <a:ext cx="7396453" cy="6857999"/>
          </a:xfrm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Unid. Brownie comedy - Hot Dog?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Uploaded August 2012 – remains unverified.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071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195" b="-11195"/>
          <a:stretch/>
        </p:blipFill>
        <p:spPr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Unid. Performing Dogs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Uploaded June 25, 2012 – remains unidentified.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91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79" b="-6350"/>
          <a:stretch/>
        </p:blipFill>
        <p:spPr>
          <a:xfrm>
            <a:off x="298580" y="0"/>
            <a:ext cx="7427168" cy="692474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IDENTIFIED: ONE OF THE FINEST (1907) SELIG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Uploaded August 2011 – Identified six years later.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68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95" b="-12595"/>
          <a:stretch/>
        </p:blipFill>
        <p:spPr>
          <a:xfrm>
            <a:off x="283464" y="1"/>
            <a:ext cx="7355585" cy="6857999"/>
          </a:xfrm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unid</a:t>
            </a:r>
            <a:r>
              <a:rPr lang="en-US" dirty="0"/>
              <a:t>. Bobby Ray as boxer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Uploaded October 31, 2016 – remains unidentified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93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70" b="-12170"/>
          <a:stretch/>
        </p:blipFill>
        <p:spPr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Identified: Country Chickens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Uploaded May 2011 and identified a few days later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84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345" b="-32057"/>
          <a:stretch/>
        </p:blipFill>
        <p:spPr>
          <a:xfrm>
            <a:off x="182880" y="0"/>
            <a:ext cx="7955280" cy="7040880"/>
          </a:xfrm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Oh! That’s what I should have been doing!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71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" t="-11814" r="-1914" b="-14417"/>
          <a:stretch/>
        </p:blipFill>
        <p:spPr>
          <a:xfrm>
            <a:off x="279918" y="-37322"/>
            <a:ext cx="7501813" cy="6923314"/>
          </a:xfrm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Identified: “Hullo! Who's Your Lady Friend?”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Uploaded March 2011 and identified just days later.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79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129" b="-17129"/>
          <a:stretch/>
        </p:blipFill>
        <p:spPr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Unid. Woman's </a:t>
            </a:r>
            <a:r>
              <a:rPr lang="en-US" dirty="0" err="1"/>
              <a:t>Screentest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Uploaded March 28, 2012 – remains unidentified.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12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PIE CHARTS MAKE THINGS OFFICIAL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777910"/>
              </p:ext>
            </p:extLst>
          </p:nvPr>
        </p:nvGraphicFramePr>
        <p:xfrm>
          <a:off x="212943" y="250521"/>
          <a:ext cx="7352778" cy="642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AS OF MONDAY NOVEMBER 26, 2018: </a:t>
            </a:r>
          </a:p>
          <a:p>
            <a:r>
              <a:rPr lang="en-US" dirty="0"/>
              <a:t>- 1,070 UNIDENTIFIED FILMS HAVE BEEN UPLOADED TO THE FLICKR PAGE. </a:t>
            </a:r>
          </a:p>
          <a:p>
            <a:endParaRPr lang="en-US" dirty="0"/>
          </a:p>
          <a:p>
            <a:r>
              <a:rPr lang="en-US" dirty="0"/>
              <a:t>- 425 OF THOSE HAVE BEEN IDENTIFIED AND VERIFIED.</a:t>
            </a:r>
          </a:p>
        </p:txBody>
      </p:sp>
    </p:spTree>
    <p:extLst>
      <p:ext uri="{BB962C8B-B14F-4D97-AF65-F5344CB8AC3E}">
        <p14:creationId xmlns:p14="http://schemas.microsoft.com/office/powerpoint/2010/main" val="3978377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84" b="-9184"/>
          <a:stretch/>
        </p:blipFill>
        <p:spPr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unid</a:t>
            </a:r>
            <a:r>
              <a:rPr lang="en-US" dirty="0"/>
              <a:t>. mistaken parents Bobby Vernon and Dorothy Devore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Uploaded on July 26, 2017 – remains unidentified.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641" b="-13641"/>
          <a:stretch/>
        </p:blipFill>
        <p:spPr>
          <a:xfrm>
            <a:off x="283464" y="0"/>
            <a:ext cx="7355585" cy="6857999"/>
          </a:xfrm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Unid. Masked Rider Western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Uploaded December 28, 2010 – remains unidentified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42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bar graphs are how official does official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680303"/>
              </p:ext>
            </p:extLst>
          </p:nvPr>
        </p:nvGraphicFramePr>
        <p:xfrm>
          <a:off x="237995" y="125261"/>
          <a:ext cx="7277621" cy="648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43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Identified: The Impalement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Uploaded December 29, 2010. Identified shortly after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030" b="-13030"/>
          <a:stretch/>
        </p:blipFill>
        <p:spPr>
          <a:xfrm>
            <a:off x="205273" y="0"/>
            <a:ext cx="7371184" cy="6860938"/>
          </a:xfr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1618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89" b="-7689"/>
          <a:stretch/>
        </p:blipFill>
        <p:spPr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Identified: The Social Pirates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Uploaded November 17, 2008. Identified in 2010.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Spread the word. </a:t>
            </a:r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8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958" b="-13958"/>
          <a:stretch/>
        </p:blipFill>
        <p:spPr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unid</a:t>
            </a:r>
            <a:r>
              <a:rPr lang="en-US" dirty="0"/>
              <a:t>. bill poster hangs "The End" 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Uploaded on 10/15/2018</a:t>
            </a:r>
          </a:p>
          <a:p>
            <a:endParaRPr lang="en-US" dirty="0"/>
          </a:p>
          <a:p>
            <a:r>
              <a:rPr lang="en-US" sz="2000" dirty="0"/>
              <a:t>Have I mentioned the link? It is: </a:t>
            </a:r>
            <a:r>
              <a:rPr lang="en-US" sz="2000" dirty="0">
                <a:hlinkClick r:id="rId3"/>
              </a:rPr>
              <a:t>www.flickr.com/photos/nfig/albums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You can contact me at: </a:t>
            </a:r>
          </a:p>
          <a:p>
            <a:r>
              <a:rPr lang="en-US" sz="2000" dirty="0">
                <a:hlinkClick r:id="rId4"/>
              </a:rPr>
              <a:t>rapa@loc.gov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7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517" y="541496"/>
            <a:ext cx="6029168" cy="56213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7883" y="541496"/>
            <a:ext cx="3092117" cy="1196670"/>
          </a:xfrm>
        </p:spPr>
        <p:txBody>
          <a:bodyPr>
            <a:normAutofit fontScale="90000"/>
          </a:bodyPr>
          <a:lstStyle/>
          <a:p>
            <a:r>
              <a:rPr lang="en-US" dirty="0"/>
              <a:t>Rachel fall of 2008.</a:t>
            </a:r>
            <a:br>
              <a:rPr lang="en-US" dirty="0"/>
            </a:br>
            <a:r>
              <a:rPr lang="en-US" dirty="0"/>
              <a:t>So young… </a:t>
            </a:r>
            <a:br>
              <a:rPr lang="en-US" dirty="0"/>
            </a:br>
            <a:r>
              <a:rPr lang="en-US" dirty="0"/>
              <a:t>so naïve…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BTW, the blonde is not unidentified. She’s a friend from college, Dannielle.  Hi Danni!</a:t>
            </a:r>
          </a:p>
        </p:txBody>
      </p:sp>
    </p:spTree>
    <p:extLst>
      <p:ext uri="{BB962C8B-B14F-4D97-AF65-F5344CB8AC3E}">
        <p14:creationId xmlns:p14="http://schemas.microsoft.com/office/powerpoint/2010/main" val="311296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286" y="181627"/>
            <a:ext cx="7048492" cy="6400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Brian Meacham out and about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Brian is also not unidentified. </a:t>
            </a:r>
          </a:p>
          <a:p>
            <a:r>
              <a:rPr lang="en-US" dirty="0"/>
              <a:t>Hi Brian! </a:t>
            </a:r>
          </a:p>
        </p:txBody>
      </p:sp>
    </p:spTree>
    <p:extLst>
      <p:ext uri="{BB962C8B-B14F-4D97-AF65-F5344CB8AC3E}">
        <p14:creationId xmlns:p14="http://schemas.microsoft.com/office/powerpoint/2010/main" val="336480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Albums / sets on </a:t>
            </a:r>
            <a:r>
              <a:rPr lang="en-US" dirty="0" err="1"/>
              <a:t>flickr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41" b="-9841"/>
          <a:stretch/>
        </p:blipFill>
        <p:spPr>
          <a:xfrm>
            <a:off x="283464" y="0"/>
            <a:ext cx="7355585" cy="6857999"/>
          </a:xfr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86743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82" b="-9282"/>
          <a:stretch/>
        </p:blipFill>
        <p:spPr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Identified: Her First Kiss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Uploaded December 15, 2011 and identified within days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9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06" b="-10806"/>
          <a:stretch/>
        </p:blipFill>
        <p:spPr>
          <a:xfrm>
            <a:off x="238269" y="0"/>
            <a:ext cx="7355586" cy="6858000"/>
          </a:xfrm>
          <a:solidFill>
            <a:schemeClr val="tx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Unidentified Italian Silent Comedy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 image from the very first unidentified film uploaded to the Nitrate Film Interest Group’s Flickr page. Uploaded on September 1</a:t>
            </a:r>
            <a:r>
              <a:rPr lang="en-US" baseline="30000" dirty="0"/>
              <a:t>st</a:t>
            </a:r>
            <a:r>
              <a:rPr lang="en-US" dirty="0"/>
              <a:t>, 2008 – remains unidentified.  *sigh*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4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will get identified no problem…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Ten years later…</a:t>
            </a:r>
          </a:p>
          <a:p>
            <a:endParaRPr lang="en-US" dirty="0"/>
          </a:p>
          <a:p>
            <a:r>
              <a:rPr lang="en-US" dirty="0"/>
              <a:t>Yep. Still unidentified.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www.flickr.com/photos/nfig/albums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9" t="-2173" r="-2515" b="-95416"/>
          <a:stretch/>
        </p:blipFill>
        <p:spPr>
          <a:xfrm>
            <a:off x="300625" y="25052"/>
            <a:ext cx="7252570" cy="6826685"/>
          </a:xfrm>
          <a:solidFill>
            <a:schemeClr val="tx2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11" y="3479726"/>
            <a:ext cx="6964471" cy="34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038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2985</TotalTime>
  <Words>567</Words>
  <Application>Microsoft Office PowerPoint</Application>
  <PresentationFormat>Widescreen</PresentationFormat>
  <Paragraphs>269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 Nova</vt:lpstr>
      <vt:lpstr>Arial</vt:lpstr>
      <vt:lpstr>Britannic Bold</vt:lpstr>
      <vt:lpstr>Gill Sans MT</vt:lpstr>
      <vt:lpstr>Impact</vt:lpstr>
      <vt:lpstr>Badge</vt:lpstr>
      <vt:lpstr>Ten Years of  Success</vt:lpstr>
      <vt:lpstr>Unid. Woman in Technicolor Test?</vt:lpstr>
      <vt:lpstr>Unid. Masked Rider Western</vt:lpstr>
      <vt:lpstr>Rachel fall of 2008. So young…  so naïve…</vt:lpstr>
      <vt:lpstr>Brian Meacham out and about</vt:lpstr>
      <vt:lpstr>Albums / sets on flickr</vt:lpstr>
      <vt:lpstr>Identified: Her First Kiss</vt:lpstr>
      <vt:lpstr>Unidentified Italian Silent Comedy</vt:lpstr>
      <vt:lpstr>These will get identified no problem…</vt:lpstr>
      <vt:lpstr>Oh yeah. That One unidentified billy west film…</vt:lpstr>
      <vt:lpstr>unid. Sid Smith and Paul Parrott vie for Gladys Varden</vt:lpstr>
      <vt:lpstr>unid. north America castle travelogue</vt:lpstr>
      <vt:lpstr>Unid. Virginia Bruce? film</vt:lpstr>
      <vt:lpstr>Unid. Ah! Sweet Mystery of Life singer</vt:lpstr>
      <vt:lpstr>Identified: “Won by Law"</vt:lpstr>
      <vt:lpstr>Unid. commedia del arte in Montreal</vt:lpstr>
      <vt:lpstr>Unid. Home movies?</vt:lpstr>
      <vt:lpstr>unid. Eva Thatcher and Joseph Franz drama</vt:lpstr>
      <vt:lpstr>PowerPoint Presentation</vt:lpstr>
      <vt:lpstr>Unid. Brownie comedy - Hot Dog?</vt:lpstr>
      <vt:lpstr>Unid. Performing Dogs</vt:lpstr>
      <vt:lpstr>IDENTIFIED: ONE OF THE FINEST (1907) SELIG</vt:lpstr>
      <vt:lpstr>unid. Bobby Ray as boxer</vt:lpstr>
      <vt:lpstr>Identified: Country Chickens</vt:lpstr>
      <vt:lpstr>Oh! That’s what I should have been doing!</vt:lpstr>
      <vt:lpstr>Identified: “Hullo! Who's Your Lady Friend?”</vt:lpstr>
      <vt:lpstr>Unid. Woman's Screentest</vt:lpstr>
      <vt:lpstr>BECAUSE PIE CHARTS MAKE THINGS OFFICIAL</vt:lpstr>
      <vt:lpstr>unid. mistaken parents Bobby Vernon and Dorothy Devore</vt:lpstr>
      <vt:lpstr>And bar graphs are how official does official</vt:lpstr>
      <vt:lpstr>Identified: The Impalement</vt:lpstr>
      <vt:lpstr>Identified: The Social Pirates</vt:lpstr>
      <vt:lpstr>unid. bill poster hangs "The End" sign</vt:lpstr>
    </vt:vector>
  </TitlesOfParts>
  <Company>The Library of Congress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Years of Success</dc:title>
  <dc:creator>Rachel Parker</dc:creator>
  <cp:lastModifiedBy>Rachel Parker</cp:lastModifiedBy>
  <cp:revision>64</cp:revision>
  <dcterms:created xsi:type="dcterms:W3CDTF">2018-11-15T18:01:25Z</dcterms:created>
  <dcterms:modified xsi:type="dcterms:W3CDTF">2018-12-10T20:00:22Z</dcterms:modified>
</cp:coreProperties>
</file>